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40"/>
  </p:notesMasterIdLst>
  <p:sldIdLst>
    <p:sldId id="256" r:id="rId2"/>
    <p:sldId id="257" r:id="rId3"/>
    <p:sldId id="332" r:id="rId4"/>
    <p:sldId id="359" r:id="rId5"/>
    <p:sldId id="360" r:id="rId6"/>
    <p:sldId id="361" r:id="rId7"/>
    <p:sldId id="362" r:id="rId8"/>
    <p:sldId id="260" r:id="rId9"/>
    <p:sldId id="333" r:id="rId10"/>
    <p:sldId id="364" r:id="rId11"/>
    <p:sldId id="365" r:id="rId12"/>
    <p:sldId id="366" r:id="rId13"/>
    <p:sldId id="334" r:id="rId14"/>
    <p:sldId id="258" r:id="rId15"/>
    <p:sldId id="367" r:id="rId16"/>
    <p:sldId id="341" r:id="rId17"/>
    <p:sldId id="340" r:id="rId18"/>
    <p:sldId id="363" r:id="rId19"/>
    <p:sldId id="343" r:id="rId20"/>
    <p:sldId id="353" r:id="rId21"/>
    <p:sldId id="357" r:id="rId22"/>
    <p:sldId id="358" r:id="rId23"/>
    <p:sldId id="295" r:id="rId24"/>
    <p:sldId id="329" r:id="rId25"/>
    <p:sldId id="344" r:id="rId26"/>
    <p:sldId id="345" r:id="rId27"/>
    <p:sldId id="330" r:id="rId28"/>
    <p:sldId id="331" r:id="rId29"/>
    <p:sldId id="346" r:id="rId30"/>
    <p:sldId id="347" r:id="rId31"/>
    <p:sldId id="348" r:id="rId32"/>
    <p:sldId id="349" r:id="rId33"/>
    <p:sldId id="350" r:id="rId34"/>
    <p:sldId id="351" r:id="rId35"/>
    <p:sldId id="352" r:id="rId36"/>
    <p:sldId id="324" r:id="rId37"/>
    <p:sldId id="326" r:id="rId38"/>
    <p:sldId id="327" r:id="rId3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78799A-EE66-4627-A187-8133A3FB786A}">
  <a:tblStyle styleId="{6B78799A-EE66-4627-A187-8133A3FB786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461"/>
    <p:restoredTop sz="67944" autoAdjust="0"/>
  </p:normalViewPr>
  <p:slideViewPr>
    <p:cSldViewPr snapToGrid="0">
      <p:cViewPr varScale="1">
        <p:scale>
          <a:sx n="103" d="100"/>
          <a:sy n="103" d="100"/>
        </p:scale>
        <p:origin x="1470"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區塊鏈起源於中本聰的比特幣，因此區塊鏈就是作為比特幣的底層技術，是為一個「去中心化的分散式資料庫」，透過集體維護讓區塊鏈裡面的資料更可靠；區塊鏈技術依靠複雜的密碼學來加密資料，再透過巧妙的數學分散式演算法，解決了最讓人擔憂的安全信任問題，並</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透過分散式的方式達成數據儲存、交易驗證、訊息傳遞</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a:t>
            </a:r>
            <a:endPar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endParaRPr>
          </a:p>
          <a:p>
            <a:pPr marL="158750" indent="0" fontAlgn="base">
              <a:buNone/>
            </a:pPr>
            <a:endParaRPr lang="en-US" altLang="zh-TW" dirty="0">
              <a:effectLst/>
              <a:latin typeface="DengXian" panose="02010600030101010101" pitchFamily="2" charset="-122"/>
              <a:ea typeface="DengXian" panose="02010600030101010101" pitchFamily="2" charset="-122"/>
            </a:endParaRPr>
          </a:p>
        </p:txBody>
      </p:sp>
    </p:spTree>
    <p:extLst>
      <p:ext uri="{BB962C8B-B14F-4D97-AF65-F5344CB8AC3E}">
        <p14:creationId xmlns:p14="http://schemas.microsoft.com/office/powerpoint/2010/main" val="39719167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隨著</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區塊鏈技術</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不斷創新發展</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，除了常見的公有鏈以外，隨著應用場景的不同，更衍伸出適合企業、產業界使用的私有鏈與聯盟鏈。</a:t>
            </a:r>
            <a:r>
              <a:rPr lang="zh-TW" altLang="zh-TW" dirty="0">
                <a:effectLst/>
                <a:latin typeface="DengXian" panose="02010600030101010101" pitchFamily="2" charset="-122"/>
                <a:ea typeface="DengXian" panose="02010600030101010101" pitchFamily="2" charset="-122"/>
              </a:rPr>
              <a:t> </a:t>
            </a:r>
            <a:endParaRPr lang="en-US" altLang="zh-TW" dirty="0">
              <a:effectLst/>
              <a:latin typeface="DengXian" panose="02010600030101010101" pitchFamily="2" charset="-122"/>
              <a:ea typeface="DengXian" panose="02010600030101010101" pitchFamily="2" charset="-122"/>
            </a:endParaRPr>
          </a:p>
          <a:p>
            <a:pPr lvl="0"/>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公有鏈：任何人都可以訪問，發送、接收、驗證交易，並參與共識過程的區塊鏈。像是</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我們熟悉的</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比特幣、以太幣等。</a:t>
            </a:r>
          </a:p>
          <a:p>
            <a:pPr lvl="0"/>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私有鏈：區塊鏈的權限被一定程度地進行了限制，須受到授權才能成為節點，並非任何人都能參與。例如摩根大通</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(JP Morgan)</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引領的</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Quorum</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就是私有鏈的代表之一。</a:t>
            </a:r>
          </a:p>
          <a:p>
            <a:pPr lvl="0"/>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聯盟鏈：聯盟鏈與私有鏈相似，區塊鏈的開放程度與權限也是有所限制的，而授權的節點通常為企業與企業間有合約的關係等。</a:t>
            </a:r>
            <a:r>
              <a:rPr lang="en-US" altLang="zh-TW" sz="1100" b="0" i="0" u="none" strike="noStrike" cap="none" dirty="0" err="1">
                <a:solidFill>
                  <a:srgbClr val="000000"/>
                </a:solidFill>
                <a:effectLst/>
                <a:latin typeface="DengXian" panose="02010600030101010101" pitchFamily="2" charset="-122"/>
                <a:ea typeface="DengXian" panose="02010600030101010101" pitchFamily="2" charset="-122"/>
                <a:cs typeface="Arial"/>
                <a:sym typeface="Arial"/>
              </a:rPr>
              <a:t>Hyperledger</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 Fabric</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，以及</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R3 </a:t>
            </a:r>
            <a:r>
              <a:rPr lang="en-US" altLang="zh-TW" sz="1100" b="0" i="0" u="none" strike="noStrike" cap="none" dirty="0" err="1">
                <a:solidFill>
                  <a:srgbClr val="000000"/>
                </a:solidFill>
                <a:effectLst/>
                <a:latin typeface="DengXian" panose="02010600030101010101" pitchFamily="2" charset="-122"/>
                <a:ea typeface="DengXian" panose="02010600030101010101" pitchFamily="2" charset="-122"/>
                <a:cs typeface="Arial"/>
                <a:sym typeface="Arial"/>
              </a:rPr>
              <a:t>Corda</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皆是聯盟鏈的一種。</a:t>
            </a:r>
          </a:p>
          <a:p>
            <a:pPr marL="158750" indent="0" fontAlgn="base">
              <a:buNone/>
            </a:pPr>
            <a:endParaRPr lang="en-US" altLang="zh-TW" dirty="0">
              <a:effectLst/>
              <a:latin typeface="DengXian" panose="02010600030101010101" pitchFamily="2" charset="-122"/>
              <a:ea typeface="DengXian" panose="02010600030101010101" pitchFamily="2" charset="-122"/>
            </a:endParaRPr>
          </a:p>
        </p:txBody>
      </p:sp>
    </p:spTree>
    <p:extLst>
      <p:ext uri="{BB962C8B-B14F-4D97-AF65-F5344CB8AC3E}">
        <p14:creationId xmlns:p14="http://schemas.microsoft.com/office/powerpoint/2010/main" val="1699439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區塊鏈上的交易是在於打包交易並出塊，通過驗證與確認交易是否有效，使交易順利完成，並讓區塊鏈中的所有節點進行更新、以及擁有相同的帳本內容，這樣打包交易並出塊的機制就是「挖礦」</a:t>
            </a:r>
            <a:r>
              <a:rPr lang="zh-TW" altLang="zh-TW" dirty="0">
                <a:effectLst/>
                <a:latin typeface="DengXian" panose="02010600030101010101" pitchFamily="2" charset="-122"/>
                <a:ea typeface="DengXian" panose="02010600030101010101" pitchFamily="2" charset="-122"/>
              </a:rPr>
              <a:t> </a:t>
            </a:r>
            <a:r>
              <a:rPr lang="zh-TW" altLang="en-US" dirty="0">
                <a:effectLst/>
                <a:latin typeface="DengXian" panose="02010600030101010101" pitchFamily="2" charset="-122"/>
                <a:ea typeface="DengXian" panose="02010600030101010101" pitchFamily="2" charset="-122"/>
              </a:rPr>
              <a:t>。</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在</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以太坊主網當中，每個區塊都有</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既定</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的大小限制</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(Block Gas Limit)</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。交易</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所花費的燃料</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(Gas)</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會依據交易的內容而有所不同，不同的操作</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也</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會產生不同的</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Gas</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成本，若是交易需花費的</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Gas</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太高或是超出區塊鏈所設定的大小限制，則可能發生交易無法打包至區塊中，而滯留在交易池</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(Transaction Pool)</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的狀況</a:t>
            </a:r>
            <a:r>
              <a:rPr lang="zh-TW" altLang="zh-TW" sz="1100" b="0" i="0" u="none" strike="noStrike" cap="none" dirty="0" smtClean="0">
                <a:solidFill>
                  <a:srgbClr val="000000"/>
                </a:solidFill>
                <a:effectLst/>
                <a:latin typeface="DengXian" panose="02010600030101010101" pitchFamily="2" charset="-122"/>
                <a:ea typeface="DengXian" panose="02010600030101010101" pitchFamily="2" charset="-122"/>
                <a:cs typeface="Arial"/>
                <a:sym typeface="Arial"/>
              </a:rPr>
              <a:t>。</a:t>
            </a:r>
            <a:endPar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endParaRPr>
          </a:p>
        </p:txBody>
      </p:sp>
    </p:spTree>
    <p:extLst>
      <p:ext uri="{BB962C8B-B14F-4D97-AF65-F5344CB8AC3E}">
        <p14:creationId xmlns:p14="http://schemas.microsoft.com/office/powerpoint/2010/main" val="168508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en-US" sz="1100" b="0" i="0" u="none" strike="noStrike" cap="none" dirty="0">
                <a:solidFill>
                  <a:srgbClr val="000000"/>
                </a:solidFill>
                <a:effectLst/>
                <a:latin typeface="Arial"/>
                <a:ea typeface="Arial"/>
                <a:cs typeface="Arial"/>
                <a:sym typeface="Arial"/>
              </a:rPr>
              <a:t>智能合約是區塊鏈中一種制訂合約時所使用的特殊協議，主要用於提供驗證及執行智能合約內所訂定的條件。智能合約中內含了程式碼函式，亦能與其他合約進行互動、做決策、儲存資料及傳送以太幣等功能。</a:t>
            </a:r>
            <a:endParaRPr lang="en-US" altLang="zh-TW" sz="1100" b="0" i="0" u="none" strike="noStrike" cap="none" dirty="0">
              <a:solidFill>
                <a:srgbClr val="000000"/>
              </a:solidFill>
              <a:effectLst/>
              <a:latin typeface="Arial"/>
              <a:ea typeface="Arial"/>
              <a:cs typeface="Arial"/>
              <a:sym typeface="Arial"/>
            </a:endParaRPr>
          </a:p>
          <a:p>
            <a:pPr fontAlgn="base"/>
            <a:r>
              <a:rPr lang="zh-TW" altLang="en-US" sz="1100" b="0" i="0" u="none" strike="noStrike" cap="none" dirty="0">
                <a:solidFill>
                  <a:srgbClr val="000000"/>
                </a:solidFill>
                <a:effectLst/>
                <a:latin typeface="Arial"/>
                <a:ea typeface="Arial"/>
                <a:cs typeface="Arial"/>
                <a:sym typeface="Arial"/>
              </a:rPr>
              <a:t>一、安全性高：智能合約經過加密並儲存於區塊鏈節點上，因此能夠確定在未經許可的情況下不會有更改、遺失的狀況。</a:t>
            </a:r>
          </a:p>
          <a:p>
            <a:pPr fontAlgn="base"/>
            <a:r>
              <a:rPr lang="zh-TW" altLang="en-US" sz="1100" b="0" i="0" u="none" strike="noStrike" cap="none" dirty="0">
                <a:solidFill>
                  <a:srgbClr val="000000"/>
                </a:solidFill>
                <a:effectLst/>
                <a:latin typeface="Arial"/>
                <a:ea typeface="Arial"/>
                <a:cs typeface="Arial"/>
                <a:sym typeface="Arial"/>
              </a:rPr>
              <a:t>二、交易效率高：智能合約的流程幾乎為自動化，讓交易效率提高，許多中介都可能會被淘汰。</a:t>
            </a:r>
          </a:p>
          <a:p>
            <a:pPr fontAlgn="base"/>
            <a:r>
              <a:rPr lang="zh-TW" altLang="en-US" sz="1100" b="0" i="0" u="none" strike="noStrike" cap="none" dirty="0">
                <a:solidFill>
                  <a:srgbClr val="000000"/>
                </a:solidFill>
                <a:effectLst/>
                <a:latin typeface="Arial"/>
                <a:ea typeface="Arial"/>
                <a:cs typeface="Arial"/>
                <a:sym typeface="Arial"/>
              </a:rPr>
              <a:t>三、可客制化：現在存有的智能合約種類多樣，並能依照客戶需求進行修改。</a:t>
            </a:r>
          </a:p>
        </p:txBody>
      </p:sp>
    </p:spTree>
    <p:extLst>
      <p:ext uri="{BB962C8B-B14F-4D97-AF65-F5344CB8AC3E}">
        <p14:creationId xmlns:p14="http://schemas.microsoft.com/office/powerpoint/2010/main" val="41785013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5e84efc64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5e84efc64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本研究將利用區塊鏈跨鏈技術，取得主鏈上的數位貨幣交易紀錄並儲存至私有鏈當中。</a:t>
            </a:r>
            <a:endParaRPr lang="en-US" altLang="zh-TW" dirty="0"/>
          </a:p>
          <a:p>
            <a:pPr marL="0" lvl="0" indent="0" algn="l" rtl="0">
              <a:spcBef>
                <a:spcPts val="0"/>
              </a:spcBef>
              <a:spcAft>
                <a:spcPts val="0"/>
              </a:spcAft>
              <a:buNone/>
            </a:pPr>
            <a:r>
              <a:rPr lang="zh-TW" altLang="en-US" dirty="0"/>
              <a:t>然而，為了使區塊鏈能夠擁有互操作性，必須先讓區塊鏈間的資料能夠流通。</a:t>
            </a:r>
          </a:p>
          <a:p>
            <a:pPr marL="0" lvl="0" indent="0" algn="l" rtl="0">
              <a:spcBef>
                <a:spcPts val="0"/>
              </a:spcBef>
              <a:spcAft>
                <a:spcPts val="0"/>
              </a:spcAft>
              <a:buNone/>
            </a:pPr>
            <a:r>
              <a:rPr lang="zh-TW" altLang="en-US" dirty="0"/>
              <a:t>能讓兩個或多個區塊鏈間資料交換技術稱之為跨鏈技術。</a:t>
            </a:r>
          </a:p>
          <a:p>
            <a:pPr marL="0" lvl="0" indent="0" algn="l" rtl="0">
              <a:spcBef>
                <a:spcPts val="0"/>
              </a:spcBef>
              <a:spcAft>
                <a:spcPts val="0"/>
              </a:spcAft>
              <a:buNone/>
            </a:pPr>
            <a:r>
              <a:rPr lang="zh-TW" altLang="en-US" dirty="0"/>
              <a:t>跨鏈技術主要有兩種，見證人與中繼。</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5e84efc64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5e84efc64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base" latinLnBrk="0" hangingPunct="1">
              <a:lnSpc>
                <a:spcPct val="100000"/>
              </a:lnSpc>
              <a:spcBef>
                <a:spcPts val="0"/>
              </a:spcBef>
              <a:spcAft>
                <a:spcPts val="0"/>
              </a:spcAft>
              <a:buClr>
                <a:srgbClr val="000000"/>
              </a:buClr>
              <a:buSzPts val="1100"/>
              <a:buFont typeface="Arial"/>
              <a:buNone/>
              <a:tabLst/>
              <a:defRPr/>
            </a:pPr>
            <a:r>
              <a:rPr lang="zh-TW" altLang="en-US" sz="1100" b="0" i="0" u="none" strike="noStrike" cap="none" dirty="0">
                <a:solidFill>
                  <a:srgbClr val="000000"/>
                </a:solidFill>
                <a:effectLst/>
                <a:latin typeface="Arial"/>
                <a:ea typeface="Arial"/>
                <a:cs typeface="Arial"/>
                <a:sym typeface="Arial"/>
              </a:rPr>
              <a:t>我們藉由</a:t>
            </a:r>
            <a:r>
              <a:rPr lang="en-US" altLang="zh-TW" sz="1100" b="0" i="0" u="none" strike="noStrike" cap="none" dirty="0" err="1">
                <a:solidFill>
                  <a:srgbClr val="000000"/>
                </a:solidFill>
                <a:effectLst/>
                <a:latin typeface="Arial"/>
                <a:ea typeface="Arial"/>
                <a:cs typeface="Arial"/>
                <a:sym typeface="Arial"/>
              </a:rPr>
              <a:t>Oraclize</a:t>
            </a:r>
            <a:r>
              <a:rPr lang="en-US" altLang="zh-TW" sz="1100" b="0" i="0" u="none" strike="noStrike" cap="none" dirty="0">
                <a:solidFill>
                  <a:srgbClr val="000000"/>
                </a:solidFill>
                <a:effectLst/>
                <a:latin typeface="Arial"/>
                <a:ea typeface="Arial"/>
                <a:cs typeface="Arial"/>
                <a:sym typeface="Arial"/>
              </a:rPr>
              <a:t>(Provable)</a:t>
            </a:r>
            <a:r>
              <a:rPr lang="zh-TW" altLang="en-US" sz="1100" b="0" i="0" u="none" strike="noStrike" cap="none" dirty="0">
                <a:solidFill>
                  <a:srgbClr val="000000"/>
                </a:solidFill>
                <a:effectLst/>
                <a:latin typeface="Arial"/>
                <a:ea typeface="Arial"/>
                <a:cs typeface="Arial"/>
                <a:sym typeface="Arial"/>
              </a:rPr>
              <a:t>服務，其</a:t>
            </a:r>
            <a:r>
              <a:rPr lang="zh-TW" altLang="zh-TW" sz="1100" b="0" i="0" u="none" strike="noStrike" cap="none" dirty="0">
                <a:solidFill>
                  <a:srgbClr val="000000"/>
                </a:solidFill>
                <a:effectLst/>
                <a:latin typeface="Arial"/>
                <a:ea typeface="Arial"/>
                <a:cs typeface="Arial"/>
                <a:sym typeface="Arial"/>
              </a:rPr>
              <a:t>作為</a:t>
            </a:r>
            <a:r>
              <a:rPr lang="zh-TW" altLang="en-US" sz="1100" b="0" i="0" u="none" strike="noStrike" cap="none" dirty="0">
                <a:solidFill>
                  <a:srgbClr val="000000"/>
                </a:solidFill>
                <a:effectLst/>
                <a:latin typeface="Arial"/>
                <a:ea typeface="Arial"/>
                <a:cs typeface="Arial"/>
                <a:sym typeface="Arial"/>
              </a:rPr>
              <a:t>兩</a:t>
            </a:r>
            <a:r>
              <a:rPr lang="zh-TW" altLang="zh-TW" sz="1100" b="0" i="0" u="none" strike="noStrike" cap="none" dirty="0">
                <a:solidFill>
                  <a:srgbClr val="000000"/>
                </a:solidFill>
                <a:effectLst/>
                <a:latin typeface="Arial"/>
                <a:ea typeface="Arial"/>
                <a:cs typeface="Arial"/>
                <a:sym typeface="Arial"/>
              </a:rPr>
              <a:t>區塊鏈</a:t>
            </a:r>
            <a:r>
              <a:rPr lang="zh-TW" altLang="en-US" sz="1100" b="0" i="0" u="none" strike="noStrike" cap="none" dirty="0">
                <a:solidFill>
                  <a:srgbClr val="000000"/>
                </a:solidFill>
                <a:effectLst/>
                <a:latin typeface="Arial"/>
                <a:ea typeface="Arial"/>
                <a:cs typeface="Arial"/>
                <a:sym typeface="Arial"/>
              </a:rPr>
              <a:t>間的信息提供者，將區塊鏈主網上的數位貨幣交易傳遞至私有鏈儲存</a:t>
            </a:r>
            <a:endParaRPr lang="en-US" altLang="zh-TW" sz="1100" b="0" i="0" u="none" strike="noStrike" cap="none" dirty="0">
              <a:solidFill>
                <a:srgbClr val="000000"/>
              </a:solidFill>
              <a:effectLst/>
              <a:latin typeface="Arial"/>
              <a:ea typeface="Arial"/>
              <a:cs typeface="Arial"/>
              <a:sym typeface="Arial"/>
            </a:endParaRPr>
          </a:p>
          <a:p>
            <a:pPr marL="158750" marR="0" lvl="0" indent="0" algn="l" defTabSz="914400" rtl="0" eaLnBrk="1" fontAlgn="base" latinLnBrk="0" hangingPunct="1">
              <a:lnSpc>
                <a:spcPct val="100000"/>
              </a:lnSpc>
              <a:spcBef>
                <a:spcPts val="0"/>
              </a:spcBef>
              <a:spcAft>
                <a:spcPts val="0"/>
              </a:spcAft>
              <a:buClr>
                <a:srgbClr val="000000"/>
              </a:buClr>
              <a:buSzPts val="1100"/>
              <a:buFont typeface="Arial"/>
              <a:buNone/>
              <a:tabLst/>
              <a:defRPr/>
            </a:pPr>
            <a:r>
              <a:rPr lang="zh-TW" altLang="en-US" sz="1100" b="0" i="0" u="none" strike="noStrike" cap="none" dirty="0">
                <a:solidFill>
                  <a:srgbClr val="000000"/>
                </a:solidFill>
                <a:effectLst/>
                <a:latin typeface="Arial"/>
                <a:ea typeface="Arial"/>
                <a:cs typeface="Arial"/>
                <a:sym typeface="Arial"/>
              </a:rPr>
              <a:t>該服務也提供</a:t>
            </a:r>
            <a:r>
              <a:rPr lang="en-US" altLang="zh-TW" sz="1100" b="0" i="0" u="none" strike="noStrike" cap="none" dirty="0">
                <a:solidFill>
                  <a:srgbClr val="000000"/>
                </a:solidFill>
                <a:effectLst/>
                <a:latin typeface="Arial"/>
                <a:ea typeface="Arial"/>
                <a:cs typeface="Arial"/>
                <a:sym typeface="Arial"/>
              </a:rPr>
              <a:t>Web</a:t>
            </a:r>
            <a:r>
              <a:rPr lang="zh-TW" altLang="en-US" sz="1100" b="0" i="0" u="none" strike="noStrike" cap="none" dirty="0">
                <a:solidFill>
                  <a:srgbClr val="000000"/>
                </a:solidFill>
                <a:effectLst/>
                <a:latin typeface="Arial"/>
                <a:ea typeface="Arial"/>
                <a:cs typeface="Arial"/>
                <a:sym typeface="Arial"/>
              </a:rPr>
              <a:t> </a:t>
            </a:r>
            <a:r>
              <a:rPr lang="en-US" altLang="zh-TW" sz="1100" b="0" i="0" u="none" strike="noStrike" cap="none" dirty="0">
                <a:solidFill>
                  <a:srgbClr val="000000"/>
                </a:solidFill>
                <a:effectLst/>
                <a:latin typeface="Arial"/>
                <a:ea typeface="Arial"/>
                <a:cs typeface="Arial"/>
                <a:sym typeface="Arial"/>
              </a:rPr>
              <a:t>API</a:t>
            </a:r>
            <a:r>
              <a:rPr lang="zh-TW" altLang="en-US" sz="1100" b="0" i="0" u="none" strike="noStrike" cap="none" dirty="0">
                <a:solidFill>
                  <a:srgbClr val="000000"/>
                </a:solidFill>
                <a:effectLst/>
                <a:latin typeface="Arial"/>
                <a:ea typeface="Arial"/>
                <a:cs typeface="Arial"/>
                <a:sym typeface="Arial"/>
              </a:rPr>
              <a:t>調用功能，使得我們可以從區塊鏈內部取得外部世界的資訊，或是其他鏈上的交易資料等</a:t>
            </a:r>
            <a:endParaRPr lang="zh-TW" altLang="zh-TW"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6017446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39903644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5e84efc64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5e84efc64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修改主網外使用者在使用貨幣交易</a:t>
            </a:r>
            <a:endParaRPr lang="en-US" altLang="zh-TW" dirty="0"/>
          </a:p>
          <a:p>
            <a:pPr marL="0" lvl="0" indent="0" algn="l" rtl="0">
              <a:spcBef>
                <a:spcPts val="0"/>
              </a:spcBef>
              <a:spcAft>
                <a:spcPts val="0"/>
              </a:spcAft>
              <a:buNone/>
            </a:pPr>
            <a:r>
              <a:rPr lang="en-US" dirty="0"/>
              <a:t>Timer</a:t>
            </a:r>
            <a:r>
              <a:rPr lang="zh-TW" altLang="en-US" dirty="0"/>
              <a:t>加上 </a:t>
            </a:r>
            <a:r>
              <a:rPr lang="en-US" altLang="zh-TW" dirty="0"/>
              <a:t>8s</a:t>
            </a:r>
          </a:p>
          <a:p>
            <a:pPr marL="0" lvl="0" indent="0" algn="l" rtl="0">
              <a:spcBef>
                <a:spcPts val="0"/>
              </a:spcBef>
              <a:spcAft>
                <a:spcPts val="0"/>
              </a:spcAft>
              <a:buNone/>
            </a:pPr>
            <a:r>
              <a:rPr lang="zh-TW" altLang="en-US" dirty="0"/>
              <a:t>右邊改為雙箭頭 </a:t>
            </a:r>
            <a:r>
              <a:rPr lang="en-US" altLang="zh-TW" dirty="0"/>
              <a:t>QUERY</a:t>
            </a:r>
            <a:endParaRPr lang="en-US" dirty="0"/>
          </a:p>
        </p:txBody>
      </p:sp>
    </p:spTree>
    <p:extLst>
      <p:ext uri="{BB962C8B-B14F-4D97-AF65-F5344CB8AC3E}">
        <p14:creationId xmlns:p14="http://schemas.microsoft.com/office/powerpoint/2010/main" val="19962185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本實驗架構主要開發於以太坊私有鏈，為的是解決</a:t>
            </a:r>
            <a:r>
              <a:rPr lang="zh-TW" altLang="zh-TW" sz="1100" b="0" i="0" u="none" strike="noStrike" cap="none" dirty="0">
                <a:solidFill>
                  <a:srgbClr val="000000"/>
                </a:solidFill>
                <a:effectLst/>
                <a:latin typeface="Arial"/>
                <a:ea typeface="Arial"/>
                <a:cs typeface="Arial"/>
                <a:sym typeface="Arial"/>
              </a:rPr>
              <a:t>區塊鏈的交易擁塞的情形</a:t>
            </a:r>
            <a:r>
              <a:rPr lang="en-US"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將交易記錄與查詢的服務獨立於主網</a:t>
            </a:r>
            <a:r>
              <a:rPr lang="en-US"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、避免支付過高的手續費</a:t>
            </a:r>
            <a:r>
              <a:rPr lang="en-US" altLang="zh-TW" sz="1100" b="0" i="0" u="none" strike="noStrike" cap="none" dirty="0">
                <a:solidFill>
                  <a:srgbClr val="000000"/>
                </a:solidFill>
                <a:effectLst/>
                <a:latin typeface="Arial"/>
                <a:ea typeface="Arial"/>
                <a:cs typeface="Arial"/>
                <a:sym typeface="Arial"/>
              </a:rPr>
              <a:t>(Gas)</a:t>
            </a:r>
            <a:r>
              <a:rPr lang="zh-TW" altLang="en-US" sz="1100" b="0" i="0" u="none" strike="noStrike" cap="none" dirty="0">
                <a:solidFill>
                  <a:srgbClr val="000000"/>
                </a:solidFill>
                <a:effectLst/>
                <a:latin typeface="Arial"/>
                <a:ea typeface="Arial"/>
                <a:cs typeface="Arial"/>
                <a:sym typeface="Arial"/>
              </a:rPr>
              <a:t>、以及打破區塊大小的限制</a:t>
            </a:r>
            <a:r>
              <a:rPr lang="en-US"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提升存取歷史交易的效率</a:t>
            </a:r>
            <a:r>
              <a:rPr lang="en-US" altLang="zh-TW" sz="1100" b="0" i="0" u="none" strike="noStrike" cap="none" dirty="0">
                <a:solidFill>
                  <a:srgbClr val="000000"/>
                </a:solidFill>
                <a:effectLst/>
                <a:latin typeface="Arial"/>
                <a:ea typeface="Arial"/>
                <a:cs typeface="Arial"/>
                <a:sym typeface="Arial"/>
              </a:rPr>
              <a:t>)</a:t>
            </a:r>
            <a:endParaRPr lang="en-US" altLang="zh-TW" dirty="0"/>
          </a:p>
          <a:p>
            <a:pPr marL="0" lvl="0" indent="0" algn="l" rtl="0">
              <a:spcBef>
                <a:spcPts val="0"/>
              </a:spcBef>
              <a:spcAft>
                <a:spcPts val="0"/>
              </a:spcAft>
              <a:buNone/>
            </a:pPr>
            <a:r>
              <a:rPr lang="zh-TW" altLang="en-US" dirty="0"/>
              <a:t>以及開發一智能合約儲存主網上的數位貨幣歷史交易紀錄，結合</a:t>
            </a:r>
            <a:r>
              <a:rPr lang="en-US" altLang="zh-TW" dirty="0" err="1"/>
              <a:t>Oraclize</a:t>
            </a:r>
            <a:r>
              <a:rPr lang="en-US" altLang="zh-TW" dirty="0"/>
              <a:t>(Provable)</a:t>
            </a:r>
            <a:r>
              <a:rPr lang="zh-TW" altLang="en-US" dirty="0"/>
              <a:t>服務負責傳送以太坊主網上的數位貨幣交易，</a:t>
            </a:r>
            <a:endParaRPr lang="en-US" altLang="zh-TW" dirty="0"/>
          </a:p>
          <a:p>
            <a:pPr marL="0" lvl="0" indent="0" algn="l" rtl="0">
              <a:spcBef>
                <a:spcPts val="0"/>
              </a:spcBef>
              <a:spcAft>
                <a:spcPts val="0"/>
              </a:spcAft>
              <a:buNone/>
            </a:pPr>
            <a:r>
              <a:rPr lang="zh-TW" altLang="en-US" dirty="0"/>
              <a:t>本實驗將使用見證人之跨鏈方式，將</a:t>
            </a:r>
            <a:r>
              <a:rPr lang="en-US" altLang="zh-TW" dirty="0" err="1"/>
              <a:t>Oraclize</a:t>
            </a:r>
            <a:r>
              <a:rPr lang="en-US" altLang="zh-TW" dirty="0"/>
              <a:t>(Provable)</a:t>
            </a:r>
            <a:r>
              <a:rPr lang="zh-TW" altLang="en-US" dirty="0"/>
              <a:t>視為兩區塊鏈的共同信任對象，完全信任其傳遞信息內容的正確性</a:t>
            </a:r>
            <a:endParaRPr lang="en-US" altLang="zh-TW" dirty="0"/>
          </a:p>
          <a:p>
            <a:pPr marL="0" lvl="0" indent="0" algn="l" rtl="0">
              <a:spcBef>
                <a:spcPts val="0"/>
              </a:spcBef>
              <a:spcAft>
                <a:spcPts val="0"/>
              </a:spcAft>
              <a:buNone/>
            </a:pPr>
            <a:r>
              <a:rPr lang="zh-TW" altLang="en-US" dirty="0"/>
              <a:t>另有一</a:t>
            </a:r>
            <a:r>
              <a:rPr lang="en" altLang="zh-TW" dirty="0"/>
              <a:t>Time Oracle</a:t>
            </a:r>
            <a:r>
              <a:rPr lang="zh-TW" altLang="en-US" dirty="0"/>
              <a:t>伺服器，主要功能為設定每隔一段時間，觸發智能合約中的</a:t>
            </a:r>
            <a:r>
              <a:rPr lang="en-US" altLang="zh-TW" dirty="0" err="1"/>
              <a:t>Oraclize</a:t>
            </a:r>
            <a:r>
              <a:rPr lang="zh-TW" altLang="en-US" dirty="0"/>
              <a:t>服務，並透過</a:t>
            </a:r>
            <a:r>
              <a:rPr lang="en-US" altLang="zh-TW" dirty="0" err="1"/>
              <a:t>Etherscan</a:t>
            </a:r>
            <a:r>
              <a:rPr lang="zh-TW" altLang="en-US" dirty="0"/>
              <a:t>的</a:t>
            </a:r>
            <a:r>
              <a:rPr lang="en-US" altLang="zh-TW" dirty="0"/>
              <a:t>API</a:t>
            </a:r>
            <a:r>
              <a:rPr lang="zh-TW" altLang="en-US" dirty="0"/>
              <a:t>，以取得主網上的交易資訊</a:t>
            </a:r>
            <a:endParaRPr lang="en-US" altLang="zh-TW" dirty="0"/>
          </a:p>
        </p:txBody>
      </p:sp>
    </p:spTree>
    <p:extLst>
      <p:ext uri="{BB962C8B-B14F-4D97-AF65-F5344CB8AC3E}">
        <p14:creationId xmlns:p14="http://schemas.microsoft.com/office/powerpoint/2010/main" val="9928673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502868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latin typeface="Microsoft JhengHei" panose="020B0604030504040204" pitchFamily="34" charset="-120"/>
                <a:ea typeface="Microsoft JhengHei" panose="020B0604030504040204" pitchFamily="34" charset="-120"/>
              </a:rPr>
              <a:t>面對區塊鏈的多元發展，預期在不久的未來，會有大量的數位貨幣支付，以及清算與結算的需求。</a:t>
            </a:r>
            <a:endParaRPr lang="en-US" altLang="zh-TW" dirty="0">
              <a:latin typeface="Microsoft JhengHei" panose="020B0604030504040204" pitchFamily="34" charset="-120"/>
              <a:ea typeface="Microsoft JhengHei" panose="020B0604030504040204" pitchFamily="34" charset="-120"/>
            </a:endParaRPr>
          </a:p>
          <a:p>
            <a:pPr marL="0" lvl="0" indent="0" algn="l" rtl="0">
              <a:spcBef>
                <a:spcPts val="0"/>
              </a:spcBef>
              <a:spcAft>
                <a:spcPts val="0"/>
              </a:spcAft>
              <a:buNone/>
            </a:pPr>
            <a:r>
              <a:rPr lang="zh-TW" altLang="en-US" dirty="0">
                <a:latin typeface="Microsoft JhengHei" panose="020B0604030504040204" pitchFamily="34" charset="-120"/>
                <a:ea typeface="Microsoft JhengHei" panose="020B0604030504040204" pitchFamily="34" charset="-120"/>
              </a:rPr>
              <a:t>但是於區塊鏈搜索資料不易，所以我們提供本研究之服務，解決區塊鏈搜索的困難性，並追蹤數位貨幣在區塊鏈上的資料流通與貨幣流向，同時也提供範圍查詢的功能，讓使用者可以更便利地取得交易資料，因此數位貨幣的交易記錄與查詢成為當前刻不容緩的議題。</a:t>
            </a:r>
            <a:endParaRPr lang="en-US" altLang="zh-TW" dirty="0">
              <a:latin typeface="Microsoft JhengHei" panose="020B0604030504040204" pitchFamily="34" charset="-120"/>
              <a:ea typeface="Microsoft JhengHei" panose="020B0604030504040204" pitchFamily="34" charset="-12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32517336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19265586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smtClean="0"/>
              <a:t>在藉由</a:t>
            </a:r>
            <a:r>
              <a:rPr lang="en-US" altLang="zh-TW" dirty="0" err="1" smtClean="0"/>
              <a:t>Oraclize</a:t>
            </a:r>
            <a:r>
              <a:rPr lang="en-US" altLang="zh-TW" dirty="0" smtClean="0"/>
              <a:t>(Provable)</a:t>
            </a:r>
            <a:r>
              <a:rPr lang="zh-TW" altLang="en-US" dirty="0" smtClean="0"/>
              <a:t>服務取得的歷史交易，是由區塊高度依序存取得之，所以於智能合約中所儲存的所有皆是透過區塊高度去排序過的資料集，，我們更透過</a:t>
            </a:r>
            <a:r>
              <a:rPr lang="en-US" altLang="zh-TW" dirty="0" smtClean="0"/>
              <a:t>Binary</a:t>
            </a:r>
            <a:r>
              <a:rPr lang="zh-TW" altLang="en-US" dirty="0" smtClean="0"/>
              <a:t> </a:t>
            </a:r>
            <a:r>
              <a:rPr lang="en-US" altLang="zh-TW" dirty="0" smtClean="0"/>
              <a:t>Search</a:t>
            </a:r>
            <a:r>
              <a:rPr lang="zh-TW" altLang="en-US" smtClean="0"/>
              <a:t>的方式，更快速的取得欲查詢的交易內容</a:t>
            </a:r>
            <a:endParaRPr lang="zh-TW" altLang="en-US" dirty="0"/>
          </a:p>
        </p:txBody>
      </p:sp>
    </p:spTree>
    <p:extLst>
      <p:ext uri="{BB962C8B-B14F-4D97-AF65-F5344CB8AC3E}">
        <p14:creationId xmlns:p14="http://schemas.microsoft.com/office/powerpoint/2010/main" val="2996677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網頁實際畫面如下，有註冊欲追蹤之數位貨幣的按鈕，以及查詢已註冊之數位貨幣的歷史交易的按鈕</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以下為註冊主頁，使用者可以註冊其數位貨幣；亦或是針對已註冊的貨幣修改其代幣資訊</a:t>
            </a:r>
            <a:endParaRPr dirty="0"/>
          </a:p>
        </p:txBody>
      </p:sp>
    </p:spTree>
    <p:extLst>
      <p:ext uri="{BB962C8B-B14F-4D97-AF65-F5344CB8AC3E}">
        <p14:creationId xmlns:p14="http://schemas.microsoft.com/office/powerpoint/2010/main" val="407097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左圖為註冊代幣之頁面，使用者需輸入於以太坊主網上之數位代幣的合約位址進行註冊。</a:t>
            </a:r>
            <a:endParaRPr lang="en-US" altLang="zh-TW" dirty="0"/>
          </a:p>
          <a:p>
            <a:pPr marL="0" lvl="0" indent="0" algn="l" rtl="0">
              <a:spcBef>
                <a:spcPts val="0"/>
              </a:spcBef>
              <a:spcAft>
                <a:spcPts val="0"/>
              </a:spcAft>
              <a:buNone/>
            </a:pPr>
            <a:r>
              <a:rPr lang="zh-TW" altLang="en-US" dirty="0"/>
              <a:t>右圖為註冊成功之畫面</a:t>
            </a:r>
            <a:endParaRPr dirty="0"/>
          </a:p>
        </p:txBody>
      </p:sp>
    </p:spTree>
    <p:extLst>
      <p:ext uri="{BB962C8B-B14F-4D97-AF65-F5344CB8AC3E}">
        <p14:creationId xmlns:p14="http://schemas.microsoft.com/office/powerpoint/2010/main" val="18854662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此圖為修改代幣資訊的頁面，使用者可以修改已註冊代幣之名稱與單位</a:t>
            </a:r>
            <a:endParaRPr dirty="0"/>
          </a:p>
        </p:txBody>
      </p:sp>
    </p:spTree>
    <p:extLst>
      <p:ext uri="{BB962C8B-B14F-4D97-AF65-F5344CB8AC3E}">
        <p14:creationId xmlns:p14="http://schemas.microsoft.com/office/powerpoint/2010/main" val="22268377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此圖為查詢交易之頁面</a:t>
            </a:r>
            <a:endParaRPr dirty="0"/>
          </a:p>
        </p:txBody>
      </p:sp>
    </p:spTree>
    <p:extLst>
      <p:ext uri="{BB962C8B-B14F-4D97-AF65-F5344CB8AC3E}">
        <p14:creationId xmlns:p14="http://schemas.microsoft.com/office/powerpoint/2010/main" val="3171977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使用者可以透過左邊之按鈕查看該代幣之所有交易</a:t>
            </a:r>
            <a:endParaRPr dirty="0"/>
          </a:p>
        </p:txBody>
      </p:sp>
    </p:spTree>
    <p:extLst>
      <p:ext uri="{BB962C8B-B14F-4D97-AF65-F5344CB8AC3E}">
        <p14:creationId xmlns:p14="http://schemas.microsoft.com/office/powerpoint/2010/main" val="21611161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再者可將滑鼠游標移到該筆交易，即可查看更詳細的交易內容</a:t>
            </a:r>
            <a:endParaRPr dirty="0"/>
          </a:p>
        </p:txBody>
      </p:sp>
    </p:spTree>
    <p:extLst>
      <p:ext uri="{BB962C8B-B14F-4D97-AF65-F5344CB8AC3E}">
        <p14:creationId xmlns:p14="http://schemas.microsoft.com/office/powerpoint/2010/main" val="3750774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sz="1100" b="0" i="0" u="none" strike="noStrike" cap="none" dirty="0">
                <a:solidFill>
                  <a:srgbClr val="000000"/>
                </a:solidFill>
                <a:effectLst/>
                <a:latin typeface="Microsoft JhengHei" panose="020B0604030504040204" pitchFamily="34" charset="-120"/>
                <a:ea typeface="Microsoft JhengHei" panose="020B0604030504040204" pitchFamily="34" charset="-120"/>
                <a:cs typeface="Arial"/>
                <a:sym typeface="Arial"/>
              </a:rPr>
              <a:t>以下是與本議題相關的技術與文獻</a:t>
            </a:r>
          </a:p>
        </p:txBody>
      </p:sp>
    </p:spTree>
    <p:extLst>
      <p:ext uri="{BB962C8B-B14F-4D97-AF65-F5344CB8AC3E}">
        <p14:creationId xmlns:p14="http://schemas.microsoft.com/office/powerpoint/2010/main" val="10140656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使用者也能透過日期範圍搜尋交易</a:t>
            </a:r>
            <a:endParaRPr dirty="0"/>
          </a:p>
        </p:txBody>
      </p:sp>
    </p:spTree>
    <p:extLst>
      <p:ext uri="{BB962C8B-B14F-4D97-AF65-F5344CB8AC3E}">
        <p14:creationId xmlns:p14="http://schemas.microsoft.com/office/powerpoint/2010/main" val="6533989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437039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使用者也能透過區塊範圍搜尋交易</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869818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50826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甚至是針對發送方或是接收方的位址進行查詢</a:t>
            </a:r>
            <a:endParaRPr dirty="0"/>
          </a:p>
        </p:txBody>
      </p:sp>
    </p:spTree>
    <p:extLst>
      <p:ext uri="{BB962C8B-B14F-4D97-AF65-F5344CB8AC3E}">
        <p14:creationId xmlns:p14="http://schemas.microsoft.com/office/powerpoint/2010/main" val="24384125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Tree>
    <p:extLst>
      <p:ext uri="{BB962C8B-B14F-4D97-AF65-F5344CB8AC3E}">
        <p14:creationId xmlns:p14="http://schemas.microsoft.com/office/powerpoint/2010/main" val="16390805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f6ddfc013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f6ddfc013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zh-TW" altLang="zh-TW" sz="1100" b="0" i="0" u="none" strike="noStrike" cap="none" dirty="0">
                <a:solidFill>
                  <a:srgbClr val="000000"/>
                </a:solidFill>
                <a:effectLst/>
                <a:latin typeface="Arial"/>
                <a:ea typeface="Arial"/>
                <a:cs typeface="Arial"/>
                <a:sym typeface="Arial"/>
              </a:rPr>
              <a:t>我們透過</a:t>
            </a:r>
            <a:r>
              <a:rPr lang="en-US" altLang="zh-TW" sz="1100" b="0" i="0" u="none" strike="noStrike" cap="none" dirty="0" err="1">
                <a:solidFill>
                  <a:srgbClr val="000000"/>
                </a:solidFill>
                <a:effectLst/>
                <a:latin typeface="Arial"/>
                <a:ea typeface="Arial"/>
                <a:cs typeface="Arial"/>
                <a:sym typeface="Arial"/>
              </a:rPr>
              <a:t>Etherscan</a:t>
            </a:r>
            <a:r>
              <a:rPr lang="en-US" altLang="zh-TW" sz="1100" b="0" i="0" u="none" strike="noStrike" cap="none" dirty="0">
                <a:solidFill>
                  <a:srgbClr val="000000"/>
                </a:solidFill>
                <a:effectLst/>
                <a:latin typeface="Arial"/>
                <a:ea typeface="Arial"/>
                <a:cs typeface="Arial"/>
                <a:sym typeface="Arial"/>
              </a:rPr>
              <a:t> APIs</a:t>
            </a:r>
            <a:r>
              <a:rPr lang="zh-TW" altLang="zh-TW" sz="1100" b="0" i="0" u="none" strike="noStrike" cap="none" dirty="0">
                <a:solidFill>
                  <a:srgbClr val="000000"/>
                </a:solidFill>
                <a:effectLst/>
                <a:latin typeface="Arial"/>
                <a:ea typeface="Arial"/>
                <a:cs typeface="Arial"/>
                <a:sym typeface="Arial"/>
              </a:rPr>
              <a:t>取得以太坊公鏈上之數位貨幣歷史交易，但</a:t>
            </a:r>
            <a:r>
              <a:rPr lang="en-US" altLang="zh-TW" sz="1100" b="0" i="0" u="none" strike="noStrike" cap="none" dirty="0" err="1">
                <a:solidFill>
                  <a:srgbClr val="000000"/>
                </a:solidFill>
                <a:effectLst/>
                <a:latin typeface="Arial"/>
                <a:ea typeface="Arial"/>
                <a:cs typeface="Arial"/>
                <a:sym typeface="Arial"/>
              </a:rPr>
              <a:t>Ethersca</a:t>
            </a:r>
            <a:r>
              <a:rPr lang="zh-TW" altLang="zh-TW" sz="1100" b="0" i="0" u="none" strike="noStrike" cap="none" dirty="0">
                <a:solidFill>
                  <a:srgbClr val="000000"/>
                </a:solidFill>
                <a:effectLst/>
                <a:latin typeface="Arial"/>
                <a:ea typeface="Arial"/>
                <a:cs typeface="Arial"/>
                <a:sym typeface="Arial"/>
              </a:rPr>
              <a:t>對於一般開發者</a:t>
            </a:r>
            <a:r>
              <a:rPr lang="zh-TW" altLang="en-US" sz="1100" b="0" i="0" u="none" strike="noStrike" cap="none" dirty="0">
                <a:solidFill>
                  <a:srgbClr val="000000"/>
                </a:solidFill>
                <a:effectLst/>
                <a:latin typeface="Arial"/>
                <a:ea typeface="Arial"/>
                <a:cs typeface="Arial"/>
                <a:sym typeface="Arial"/>
              </a:rPr>
              <a:t>有所使用限制</a:t>
            </a:r>
            <a:r>
              <a:rPr lang="zh-TW"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其</a:t>
            </a:r>
            <a:r>
              <a:rPr lang="zh-TW" altLang="zh-TW" sz="1100" b="0" i="0" u="none" strike="noStrike" cap="none" dirty="0">
                <a:solidFill>
                  <a:srgbClr val="000000"/>
                </a:solidFill>
                <a:effectLst/>
                <a:latin typeface="Arial"/>
                <a:ea typeface="Arial"/>
                <a:cs typeface="Arial"/>
                <a:sym typeface="Arial"/>
              </a:rPr>
              <a:t>對於每個</a:t>
            </a:r>
            <a:r>
              <a:rPr lang="en-US" altLang="zh-TW" sz="1100" b="0" i="0" u="none" strike="noStrike" cap="none" dirty="0">
                <a:solidFill>
                  <a:srgbClr val="000000"/>
                </a:solidFill>
                <a:effectLst/>
                <a:latin typeface="Arial"/>
                <a:ea typeface="Arial"/>
                <a:cs typeface="Arial"/>
                <a:sym typeface="Arial"/>
              </a:rPr>
              <a:t>IP</a:t>
            </a:r>
            <a:r>
              <a:rPr lang="zh-TW" altLang="zh-TW" sz="1100" b="0" i="0" u="none" strike="noStrike" cap="none" dirty="0">
                <a:solidFill>
                  <a:srgbClr val="000000"/>
                </a:solidFill>
                <a:effectLst/>
                <a:latin typeface="Arial"/>
                <a:ea typeface="Arial"/>
                <a:cs typeface="Arial"/>
                <a:sym typeface="Arial"/>
              </a:rPr>
              <a:t>位址每秒只能使用五次</a:t>
            </a:r>
            <a:r>
              <a:rPr lang="en-US" altLang="zh-TW" sz="1100" b="0" i="0" u="none" strike="noStrike" cap="none" dirty="0">
                <a:solidFill>
                  <a:srgbClr val="000000"/>
                </a:solidFill>
                <a:effectLst/>
                <a:latin typeface="Arial"/>
                <a:ea typeface="Arial"/>
                <a:cs typeface="Arial"/>
                <a:sym typeface="Arial"/>
              </a:rPr>
              <a:t>API</a:t>
            </a:r>
            <a:r>
              <a:rPr lang="zh-TW" altLang="zh-TW" sz="1100" b="0" i="0" u="none" strike="noStrike" cap="none" dirty="0">
                <a:solidFill>
                  <a:srgbClr val="000000"/>
                </a:solidFill>
                <a:effectLst/>
                <a:latin typeface="Arial"/>
                <a:ea typeface="Arial"/>
                <a:cs typeface="Arial"/>
                <a:sym typeface="Arial"/>
              </a:rPr>
              <a:t>的限制。</a:t>
            </a:r>
            <a:endParaRPr lang="en-US" altLang="zh-TW" sz="1100" b="0" i="0" u="none" strike="noStrike" cap="none" dirty="0">
              <a:solidFill>
                <a:srgbClr val="000000"/>
              </a:solidFill>
              <a:effectLst/>
              <a:latin typeface="Arial"/>
              <a:ea typeface="Arial"/>
              <a:cs typeface="Arial"/>
              <a:sym typeface="Arial"/>
            </a:endParaRPr>
          </a:p>
          <a:p>
            <a:pPr lvl="0"/>
            <a:endParaRPr lang="en-US" altLang="zh-TW" sz="1100" b="0" i="0" u="none" strike="noStrike" cap="none" dirty="0">
              <a:solidFill>
                <a:srgbClr val="000000"/>
              </a:solidFill>
              <a:effectLst/>
              <a:latin typeface="Arial"/>
              <a:ea typeface="Arial"/>
              <a:cs typeface="Arial"/>
              <a:sym typeface="Arial"/>
            </a:endParaRPr>
          </a:p>
          <a:p>
            <a:pPr lvl="0"/>
            <a:r>
              <a:rPr lang="zh-TW" altLang="zh-TW" sz="1100" b="0" i="0" u="none" strike="noStrike" cap="none" dirty="0">
                <a:solidFill>
                  <a:srgbClr val="000000"/>
                </a:solidFill>
                <a:effectLst/>
                <a:latin typeface="Arial"/>
                <a:ea typeface="Arial"/>
                <a:cs typeface="Arial"/>
                <a:sym typeface="Arial"/>
              </a:rPr>
              <a:t>由於本實驗將</a:t>
            </a:r>
            <a:r>
              <a:rPr lang="zh-TW" altLang="en-US" sz="1100" b="0" i="0" u="none" strike="noStrike" cap="none" dirty="0">
                <a:solidFill>
                  <a:srgbClr val="000000"/>
                </a:solidFill>
                <a:effectLst/>
                <a:latin typeface="Arial"/>
                <a:ea typeface="Arial"/>
                <a:cs typeface="Arial"/>
                <a:sym typeface="Arial"/>
              </a:rPr>
              <a:t>該</a:t>
            </a:r>
            <a:r>
              <a:rPr lang="zh-TW" altLang="zh-TW" sz="1100" b="0" i="0" u="none" strike="noStrike" cap="none" dirty="0">
                <a:solidFill>
                  <a:srgbClr val="000000"/>
                </a:solidFill>
                <a:effectLst/>
                <a:latin typeface="Arial"/>
                <a:ea typeface="Arial"/>
                <a:cs typeface="Arial"/>
                <a:sym typeface="Arial"/>
              </a:rPr>
              <a:t>服務建立於私有鏈之上，當使用</a:t>
            </a:r>
            <a:r>
              <a:rPr lang="en-US" altLang="zh-TW" sz="1100" b="0" i="0" u="none" strike="noStrike" cap="none" dirty="0" err="1">
                <a:solidFill>
                  <a:srgbClr val="000000"/>
                </a:solidFill>
                <a:effectLst/>
                <a:latin typeface="Arial"/>
                <a:ea typeface="Arial"/>
                <a:cs typeface="Arial"/>
                <a:sym typeface="Arial"/>
              </a:rPr>
              <a:t>Oraclize</a:t>
            </a:r>
            <a:r>
              <a:rPr lang="en-US" altLang="zh-TW" sz="1100" b="0" i="0" u="none" strike="noStrike" cap="none" dirty="0">
                <a:solidFill>
                  <a:srgbClr val="000000"/>
                </a:solidFill>
                <a:effectLst/>
                <a:latin typeface="Arial"/>
                <a:ea typeface="Arial"/>
                <a:cs typeface="Arial"/>
                <a:sym typeface="Arial"/>
              </a:rPr>
              <a:t>(Provable)</a:t>
            </a:r>
            <a:r>
              <a:rPr lang="zh-TW" altLang="en-US" sz="1100" b="0" i="0" u="none" strike="noStrike" cap="none" dirty="0">
                <a:solidFill>
                  <a:srgbClr val="000000"/>
                </a:solidFill>
                <a:effectLst/>
                <a:latin typeface="Arial"/>
                <a:ea typeface="Arial"/>
                <a:cs typeface="Arial"/>
                <a:sym typeface="Arial"/>
              </a:rPr>
              <a:t>服務</a:t>
            </a:r>
            <a:r>
              <a:rPr lang="zh-TW" altLang="zh-TW" sz="1100" b="0" i="0" u="none" strike="noStrike" cap="none" dirty="0">
                <a:solidFill>
                  <a:srgbClr val="000000"/>
                </a:solidFill>
                <a:effectLst/>
                <a:latin typeface="Arial"/>
                <a:ea typeface="Arial"/>
                <a:cs typeface="Arial"/>
                <a:sym typeface="Arial"/>
              </a:rPr>
              <a:t>時，</a:t>
            </a:r>
            <a:r>
              <a:rPr lang="zh-TW" altLang="en-US" sz="1100" b="0" i="0" u="none" strike="noStrike" cap="none" dirty="0">
                <a:solidFill>
                  <a:srgbClr val="000000"/>
                </a:solidFill>
                <a:effectLst/>
                <a:latin typeface="Arial"/>
                <a:ea typeface="Arial"/>
                <a:cs typeface="Arial"/>
                <a:sym typeface="Arial"/>
              </a:rPr>
              <a:t>則</a:t>
            </a:r>
            <a:r>
              <a:rPr lang="zh-TW" altLang="zh-TW" sz="1100" b="0" i="0" u="none" strike="noStrike" cap="none" dirty="0">
                <a:solidFill>
                  <a:srgbClr val="000000"/>
                </a:solidFill>
                <a:effectLst/>
                <a:latin typeface="Arial"/>
                <a:ea typeface="Arial"/>
                <a:cs typeface="Arial"/>
                <a:sym typeface="Arial"/>
              </a:rPr>
              <a:t>需搭配</a:t>
            </a:r>
            <a:r>
              <a:rPr lang="en-US" altLang="zh-TW" sz="1100" b="0" i="0" u="none" strike="noStrike" cap="none" dirty="0">
                <a:solidFill>
                  <a:srgbClr val="000000"/>
                </a:solidFill>
                <a:effectLst/>
                <a:latin typeface="Arial"/>
                <a:ea typeface="Arial"/>
                <a:cs typeface="Arial"/>
                <a:sym typeface="Arial"/>
              </a:rPr>
              <a:t>Ethereum Bridge</a:t>
            </a:r>
            <a:r>
              <a:rPr lang="zh-TW" altLang="zh-TW" sz="1100" b="0" i="0" u="none" strike="noStrike" cap="none" dirty="0">
                <a:solidFill>
                  <a:srgbClr val="000000"/>
                </a:solidFill>
                <a:effectLst/>
                <a:latin typeface="Arial"/>
                <a:ea typeface="Arial"/>
                <a:cs typeface="Arial"/>
                <a:sym typeface="Arial"/>
              </a:rPr>
              <a:t>工具監聽其智能合約所發出之特定事件</a:t>
            </a:r>
            <a:r>
              <a:rPr lang="en-US" altLang="zh-TW" sz="1100" b="0" i="0" u="none" strike="noStrike" cap="none" dirty="0">
                <a:solidFill>
                  <a:srgbClr val="000000"/>
                </a:solidFill>
                <a:effectLst/>
                <a:latin typeface="Arial"/>
                <a:ea typeface="Arial"/>
                <a:cs typeface="Arial"/>
                <a:sym typeface="Arial"/>
              </a:rPr>
              <a:t>(Events)</a:t>
            </a:r>
            <a:r>
              <a:rPr lang="zh-TW" altLang="zh-TW" sz="1100" b="0" i="0" u="none" strike="noStrike" cap="none" dirty="0">
                <a:solidFill>
                  <a:srgbClr val="000000"/>
                </a:solidFill>
                <a:effectLst/>
                <a:latin typeface="Arial"/>
                <a:ea typeface="Arial"/>
                <a:cs typeface="Arial"/>
                <a:sym typeface="Arial"/>
              </a:rPr>
              <a:t>，並作為中介者負責傳遞鏈外訊息。</a:t>
            </a:r>
            <a:r>
              <a:rPr lang="en-US" altLang="zh-TW" sz="1100" b="0" i="0" u="none" strike="noStrike" cap="none" dirty="0">
                <a:solidFill>
                  <a:srgbClr val="000000"/>
                </a:solidFill>
                <a:effectLst/>
                <a:latin typeface="Arial"/>
                <a:ea typeface="Arial"/>
                <a:cs typeface="Arial"/>
                <a:sym typeface="Arial"/>
              </a:rPr>
              <a:t>Ethereum Bridge</a:t>
            </a:r>
            <a:r>
              <a:rPr lang="zh-TW" altLang="zh-TW" sz="1100" b="0" i="0" u="none" strike="noStrike" cap="none" dirty="0">
                <a:solidFill>
                  <a:srgbClr val="000000"/>
                </a:solidFill>
                <a:effectLst/>
                <a:latin typeface="Arial"/>
                <a:ea typeface="Arial"/>
                <a:cs typeface="Arial"/>
                <a:sym typeface="Arial"/>
              </a:rPr>
              <a:t>並無多執行緒的多工處理能力，因此當它接收到事件時，只能將其放入佇列中，採先進先出的方式逐一處理。</a:t>
            </a:r>
          </a:p>
          <a:p>
            <a:endParaRPr lang="en-US" altLang="zh-TW" sz="1100" b="0" i="0" u="none" strike="noStrike" cap="none" dirty="0">
              <a:solidFill>
                <a:srgbClr val="000000"/>
              </a:solidFill>
              <a:effectLst/>
              <a:latin typeface="Arial"/>
              <a:ea typeface="Arial"/>
              <a:cs typeface="Arial"/>
              <a:sym typeface="Arial"/>
            </a:endParaRPr>
          </a:p>
          <a:p>
            <a:r>
              <a:rPr lang="zh-TW" altLang="zh-TW" sz="1100" b="0" i="0" u="none" strike="noStrike" cap="none" dirty="0">
                <a:solidFill>
                  <a:srgbClr val="000000"/>
                </a:solidFill>
                <a:effectLst/>
                <a:latin typeface="Arial"/>
                <a:ea typeface="Arial"/>
                <a:cs typeface="Arial"/>
                <a:sym typeface="Arial"/>
              </a:rPr>
              <a:t>數位貨幣溯源服務乃是利用以太坊區塊鏈智能合約所建立而成，將取得之歷史交易儲存於智能合約當中，以利後續之查找和追溯。不過，於智能合約獲取之歷史交易內容皆為</a:t>
            </a:r>
            <a:r>
              <a:rPr lang="en-US" altLang="zh-TW" sz="1100" b="0" i="0" u="none" strike="noStrike" cap="none" dirty="0">
                <a:solidFill>
                  <a:srgbClr val="000000"/>
                </a:solidFill>
                <a:effectLst/>
                <a:latin typeface="Arial"/>
                <a:ea typeface="Arial"/>
                <a:cs typeface="Arial"/>
                <a:sym typeface="Arial"/>
              </a:rPr>
              <a:t>Json</a:t>
            </a:r>
            <a:r>
              <a:rPr lang="zh-TW" altLang="zh-TW" sz="1100" b="0" i="0" u="none" strike="noStrike" cap="none" dirty="0">
                <a:solidFill>
                  <a:srgbClr val="000000"/>
                </a:solidFill>
                <a:effectLst/>
                <a:latin typeface="Arial"/>
                <a:ea typeface="Arial"/>
                <a:cs typeface="Arial"/>
                <a:sym typeface="Arial"/>
              </a:rPr>
              <a:t>格式之資料，而</a:t>
            </a:r>
            <a:r>
              <a:rPr lang="en-US" altLang="zh-TW" sz="1100" b="0" i="0" u="none" strike="noStrike" cap="none" dirty="0">
                <a:solidFill>
                  <a:srgbClr val="000000"/>
                </a:solidFill>
                <a:effectLst/>
                <a:latin typeface="Arial"/>
                <a:ea typeface="Arial"/>
                <a:cs typeface="Arial"/>
                <a:sym typeface="Arial"/>
              </a:rPr>
              <a:t>Solidity</a:t>
            </a:r>
            <a:r>
              <a:rPr lang="zh-TW" altLang="zh-TW" sz="1100" b="0" i="0" u="none" strike="noStrike" cap="none" dirty="0">
                <a:solidFill>
                  <a:srgbClr val="000000"/>
                </a:solidFill>
                <a:effectLst/>
                <a:latin typeface="Arial"/>
                <a:ea typeface="Arial"/>
                <a:cs typeface="Arial"/>
                <a:sym typeface="Arial"/>
              </a:rPr>
              <a:t>本身並無提供該資料的處理方式，故透過「</a:t>
            </a:r>
            <a:r>
              <a:rPr lang="en-US" altLang="zh-TW" sz="1100" b="0" i="0" u="none" strike="noStrike" cap="none" dirty="0" err="1">
                <a:solidFill>
                  <a:srgbClr val="000000"/>
                </a:solidFill>
                <a:effectLst/>
                <a:latin typeface="Arial"/>
                <a:ea typeface="Arial"/>
                <a:cs typeface="Arial"/>
                <a:sym typeface="Arial"/>
              </a:rPr>
              <a:t>jsmnSol</a:t>
            </a:r>
            <a:r>
              <a:rPr lang="zh-TW" altLang="zh-TW" sz="1100" b="0" i="0" u="none" strike="noStrike" cap="none" dirty="0">
                <a:solidFill>
                  <a:srgbClr val="000000"/>
                </a:solidFill>
                <a:effectLst/>
                <a:latin typeface="Arial"/>
                <a:ea typeface="Arial"/>
                <a:cs typeface="Arial"/>
                <a:sym typeface="Arial"/>
              </a:rPr>
              <a:t>」此</a:t>
            </a:r>
            <a:r>
              <a:rPr lang="en-US" altLang="zh-TW" sz="1100" b="0" i="0" u="none" strike="noStrike" cap="none" dirty="0">
                <a:solidFill>
                  <a:srgbClr val="000000"/>
                </a:solidFill>
                <a:effectLst/>
                <a:latin typeface="Arial"/>
                <a:ea typeface="Arial"/>
                <a:cs typeface="Arial"/>
                <a:sym typeface="Arial"/>
              </a:rPr>
              <a:t>GitHub</a:t>
            </a:r>
            <a:r>
              <a:rPr lang="zh-TW" altLang="zh-TW" sz="1100" b="0" i="0" u="none" strike="noStrike" cap="none" dirty="0">
                <a:solidFill>
                  <a:srgbClr val="000000"/>
                </a:solidFill>
                <a:effectLst/>
                <a:latin typeface="Arial"/>
                <a:ea typeface="Arial"/>
                <a:cs typeface="Arial"/>
                <a:sym typeface="Arial"/>
              </a:rPr>
              <a:t>上之開源工具，同時也是為</a:t>
            </a:r>
            <a:r>
              <a:rPr lang="en-US" altLang="zh-TW" sz="1100" b="0" i="0" u="none" strike="noStrike" cap="none" dirty="0">
                <a:solidFill>
                  <a:srgbClr val="000000"/>
                </a:solidFill>
                <a:effectLst/>
                <a:latin typeface="Arial"/>
                <a:ea typeface="Arial"/>
                <a:cs typeface="Arial"/>
                <a:sym typeface="Arial"/>
              </a:rPr>
              <a:t>Solidity</a:t>
            </a:r>
            <a:r>
              <a:rPr lang="zh-TW" altLang="zh-TW" sz="1100" b="0" i="0" u="none" strike="noStrike" cap="none" dirty="0">
                <a:solidFill>
                  <a:srgbClr val="000000"/>
                </a:solidFill>
                <a:effectLst/>
                <a:latin typeface="Arial"/>
                <a:ea typeface="Arial"/>
                <a:cs typeface="Arial"/>
                <a:sym typeface="Arial"/>
              </a:rPr>
              <a:t>語言所編成之</a:t>
            </a:r>
            <a:r>
              <a:rPr lang="en-US" altLang="zh-TW" sz="1100" b="0" i="0" u="none" strike="noStrike" cap="none" dirty="0">
                <a:solidFill>
                  <a:srgbClr val="000000"/>
                </a:solidFill>
                <a:effectLst/>
                <a:latin typeface="Arial"/>
                <a:ea typeface="Arial"/>
                <a:cs typeface="Arial"/>
                <a:sym typeface="Arial"/>
              </a:rPr>
              <a:t>Json Parser</a:t>
            </a:r>
            <a:r>
              <a:rPr lang="zh-TW" altLang="zh-TW" sz="1100" b="0" i="0" u="none" strike="noStrike" cap="none" dirty="0">
                <a:solidFill>
                  <a:srgbClr val="000000"/>
                </a:solidFill>
                <a:effectLst/>
                <a:latin typeface="Arial"/>
                <a:ea typeface="Arial"/>
                <a:cs typeface="Arial"/>
                <a:sym typeface="Arial"/>
              </a:rPr>
              <a:t>進行資料處理。</a:t>
            </a:r>
            <a:r>
              <a:rPr lang="zh-TW" altLang="zh-TW" dirty="0">
                <a:effectLst/>
              </a:rPr>
              <a:t> </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f6ddfc013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f6ddfc013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endParaRPr sz="1200"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5f6ddfc01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5f6ddfc01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dirty="0"/>
              <a:t>最後感謝各位委員今日的參與</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altLang="zh-TW" sz="1100" b="0" i="0" u="none" strike="noStrike" cap="none" baseline="0" dirty="0" err="1">
                <a:solidFill>
                  <a:srgbClr val="000000"/>
                </a:solidFill>
                <a:latin typeface="Arial"/>
                <a:ea typeface="Arial"/>
                <a:cs typeface="Arial"/>
                <a:sym typeface="Arial"/>
              </a:rPr>
              <a:t>BigChainDB</a:t>
            </a:r>
            <a:r>
              <a:rPr lang="zh-TW" altLang="en-US" sz="1100" b="0" i="0" u="none" strike="noStrike" cap="none" baseline="0" dirty="0">
                <a:solidFill>
                  <a:srgbClr val="000000"/>
                </a:solidFill>
                <a:latin typeface="Arial"/>
                <a:ea typeface="Arial"/>
                <a:cs typeface="Arial"/>
                <a:sym typeface="Arial"/>
              </a:rPr>
              <a:t>是一個去中心資料庫。它的設計起源於分散式資料庫，加入了很多區塊鏈的特性，像是去中心控制、不可改變性、數字資產的建立和移動。</a:t>
            </a:r>
          </a:p>
          <a:p>
            <a:pPr marL="158750" indent="0">
              <a:buNone/>
            </a:pPr>
            <a:r>
              <a:rPr lang="en-US" altLang="zh-TW" sz="1100" b="0" i="0" u="none" strike="noStrike" cap="none" baseline="0" dirty="0" err="1">
                <a:solidFill>
                  <a:srgbClr val="000000"/>
                </a:solidFill>
                <a:latin typeface="Arial"/>
                <a:ea typeface="Arial"/>
                <a:cs typeface="Arial"/>
                <a:sym typeface="Arial"/>
              </a:rPr>
              <a:t>BigChainDB</a:t>
            </a:r>
            <a:r>
              <a:rPr lang="en-US" altLang="zh-TW" sz="1100" b="0" i="0" u="none" strike="noStrike" cap="none" baseline="0" dirty="0">
                <a:solidFill>
                  <a:srgbClr val="000000"/>
                </a:solidFill>
                <a:latin typeface="Arial"/>
                <a:ea typeface="Arial"/>
                <a:cs typeface="Arial"/>
                <a:sym typeface="Arial"/>
              </a:rPr>
              <a:t> </a:t>
            </a:r>
            <a:r>
              <a:rPr lang="zh-TW" altLang="en-US" sz="1100" b="0" i="0" u="none" strike="noStrike" cap="none" baseline="0" dirty="0">
                <a:solidFill>
                  <a:srgbClr val="000000"/>
                </a:solidFill>
                <a:latin typeface="Arial"/>
                <a:ea typeface="Arial"/>
                <a:cs typeface="Arial"/>
                <a:sym typeface="Arial"/>
              </a:rPr>
              <a:t>本身也支援</a:t>
            </a:r>
            <a:r>
              <a:rPr lang="en-US" altLang="zh-TW" sz="1100" b="0" i="0" u="none" strike="noStrike" cap="none" baseline="0" dirty="0">
                <a:solidFill>
                  <a:srgbClr val="000000"/>
                </a:solidFill>
                <a:latin typeface="Arial"/>
                <a:ea typeface="Arial"/>
                <a:cs typeface="Arial"/>
                <a:sym typeface="Arial"/>
              </a:rPr>
              <a:t>NoSQL </a:t>
            </a:r>
            <a:r>
              <a:rPr lang="zh-TW" altLang="en-US" sz="1100" b="0" i="0" u="none" strike="noStrike" cap="none" baseline="0" dirty="0">
                <a:solidFill>
                  <a:srgbClr val="000000"/>
                </a:solidFill>
                <a:latin typeface="Arial"/>
                <a:ea typeface="Arial"/>
                <a:cs typeface="Arial"/>
                <a:sym typeface="Arial"/>
              </a:rPr>
              <a:t>查詢語言，可透過每個節點的 </a:t>
            </a:r>
            <a:r>
              <a:rPr lang="en-US" altLang="zh-TW" sz="1100" b="0" i="0" u="none" strike="noStrike" cap="none" baseline="0" dirty="0" err="1">
                <a:solidFill>
                  <a:srgbClr val="000000"/>
                </a:solidFill>
                <a:latin typeface="Arial"/>
                <a:ea typeface="Arial"/>
                <a:cs typeface="Arial"/>
                <a:sym typeface="Arial"/>
              </a:rPr>
              <a:t>mongoDB</a:t>
            </a:r>
            <a:r>
              <a:rPr lang="en-US" altLang="zh-TW" sz="1100" b="0" i="0" u="none" strike="noStrike" cap="none" baseline="0" dirty="0">
                <a:solidFill>
                  <a:srgbClr val="000000"/>
                </a:solidFill>
                <a:latin typeface="Arial"/>
                <a:ea typeface="Arial"/>
                <a:cs typeface="Arial"/>
                <a:sym typeface="Arial"/>
              </a:rPr>
              <a:t> </a:t>
            </a:r>
            <a:r>
              <a:rPr lang="zh-TW" altLang="en-US" sz="1100" b="0" i="0" u="none" strike="noStrike" cap="none" baseline="0" dirty="0">
                <a:solidFill>
                  <a:srgbClr val="000000"/>
                </a:solidFill>
                <a:latin typeface="Arial"/>
                <a:ea typeface="Arial"/>
                <a:cs typeface="Arial"/>
                <a:sym typeface="Arial"/>
              </a:rPr>
              <a:t>資料庫進行鏈上資訊</a:t>
            </a:r>
            <a:r>
              <a:rPr lang="en-US" altLang="zh-TW" sz="1100" b="0" i="0" u="none" strike="noStrike" cap="none" baseline="0" dirty="0">
                <a:solidFill>
                  <a:srgbClr val="000000"/>
                </a:solidFill>
                <a:latin typeface="Arial"/>
                <a:ea typeface="Arial"/>
                <a:cs typeface="Arial"/>
                <a:sym typeface="Arial"/>
              </a:rPr>
              <a:t>(Block</a:t>
            </a:r>
            <a:r>
              <a:rPr lang="zh-TW" altLang="en-US" sz="1100" b="0" i="0" u="none" strike="noStrike" cap="none" baseline="0" dirty="0">
                <a:solidFill>
                  <a:srgbClr val="000000"/>
                </a:solidFill>
                <a:latin typeface="Arial"/>
                <a:ea typeface="Arial"/>
                <a:cs typeface="Arial"/>
                <a:sym typeface="Arial"/>
              </a:rPr>
              <a:t>、</a:t>
            </a:r>
            <a:r>
              <a:rPr lang="en-US" altLang="zh-TW" sz="1100" b="0" i="0" u="none" strike="noStrike" cap="none" baseline="0" dirty="0">
                <a:solidFill>
                  <a:srgbClr val="000000"/>
                </a:solidFill>
                <a:latin typeface="Arial"/>
                <a:ea typeface="Arial"/>
                <a:cs typeface="Arial"/>
                <a:sym typeface="Arial"/>
              </a:rPr>
              <a:t>Transaction </a:t>
            </a:r>
            <a:r>
              <a:rPr lang="zh-TW" altLang="en-US" sz="1100" b="0" i="0" u="none" strike="noStrike" cap="none" baseline="0" dirty="0">
                <a:solidFill>
                  <a:srgbClr val="000000"/>
                </a:solidFill>
                <a:latin typeface="Arial"/>
                <a:ea typeface="Arial"/>
                <a:cs typeface="Arial"/>
                <a:sym typeface="Arial"/>
              </a:rPr>
              <a:t>等</a:t>
            </a:r>
            <a:r>
              <a:rPr lang="en-US" altLang="zh-TW" sz="1100" b="0" i="0" u="none" strike="noStrike" cap="none" baseline="0" dirty="0">
                <a:solidFill>
                  <a:srgbClr val="000000"/>
                </a:solidFill>
                <a:latin typeface="Arial"/>
                <a:ea typeface="Arial"/>
                <a:cs typeface="Arial"/>
                <a:sym typeface="Arial"/>
              </a:rPr>
              <a:t>)</a:t>
            </a:r>
            <a:r>
              <a:rPr lang="zh-TW" altLang="en-US" sz="1100" b="0" i="0" u="none" strike="noStrike" cap="none" baseline="0" dirty="0">
                <a:solidFill>
                  <a:srgbClr val="000000"/>
                </a:solidFill>
                <a:latin typeface="Arial"/>
                <a:ea typeface="Arial"/>
                <a:cs typeface="Arial"/>
                <a:sym typeface="Arial"/>
              </a:rPr>
              <a:t>之搜索</a:t>
            </a:r>
            <a:endParaRPr lang="en-US" altLang="zh-TW" sz="1100" b="0" i="0" u="none" strike="noStrike" cap="none" baseline="0" dirty="0">
              <a:solidFill>
                <a:srgbClr val="000000"/>
              </a:solidFill>
              <a:latin typeface="Arial"/>
              <a:ea typeface="Arial"/>
              <a:cs typeface="Arial"/>
              <a:sym typeface="Arial"/>
            </a:endParaRPr>
          </a:p>
          <a:p>
            <a:pPr marL="158750" indent="0">
              <a:buNone/>
            </a:pPr>
            <a:r>
              <a:rPr lang="zh-TW" altLang="en-US" sz="1100" b="0" i="0" u="none" strike="noStrike" cap="none" baseline="0" dirty="0">
                <a:solidFill>
                  <a:srgbClr val="000000"/>
                </a:solidFill>
                <a:latin typeface="Arial"/>
                <a:ea typeface="Arial"/>
                <a:cs typeface="Arial"/>
                <a:sym typeface="Arial"/>
              </a:rPr>
              <a:t>但缺點是不包含智能合約內部數據查詢，該技術主要是用於儲存鏈上資料之用</a:t>
            </a:r>
            <a:endParaRPr lang="zh-TW" altLang="en-US" sz="1100" b="0" i="0" u="none" strike="noStrike" cap="none" dirty="0">
              <a:solidFill>
                <a:srgbClr val="000000"/>
              </a:solidFill>
              <a:effectLst/>
              <a:latin typeface="Microsoft JhengHei" panose="020B0604030504040204" pitchFamily="34" charset="-120"/>
              <a:ea typeface="Microsoft JhengHei" panose="020B0604030504040204" pitchFamily="34" charset="-120"/>
              <a:cs typeface="Arial"/>
              <a:sym typeface="Arial"/>
            </a:endParaRPr>
          </a:p>
        </p:txBody>
      </p:sp>
    </p:spTree>
    <p:extLst>
      <p:ext uri="{BB962C8B-B14F-4D97-AF65-F5344CB8AC3E}">
        <p14:creationId xmlns:p14="http://schemas.microsoft.com/office/powerpoint/2010/main" val="4228429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zh-TW" altLang="zh-TW" sz="1100" b="0" i="0" u="none" strike="noStrike" cap="none" dirty="0">
                <a:solidFill>
                  <a:srgbClr val="000000"/>
                </a:solidFill>
                <a:effectLst/>
                <a:latin typeface="Arial"/>
                <a:ea typeface="Arial"/>
                <a:cs typeface="Arial"/>
                <a:sym typeface="Arial"/>
              </a:rPr>
              <a:t>此論文提出了以太坊查詢語言</a:t>
            </a:r>
            <a:r>
              <a:rPr lang="en-US" altLang="zh-TW" sz="1100" b="0" i="0" u="none" strike="noStrike" cap="none" dirty="0">
                <a:solidFill>
                  <a:srgbClr val="000000"/>
                </a:solidFill>
                <a:effectLst/>
                <a:latin typeface="Arial"/>
                <a:ea typeface="Arial"/>
                <a:cs typeface="Arial"/>
                <a:sym typeface="Arial"/>
              </a:rPr>
              <a:t> </a:t>
            </a:r>
            <a:r>
              <a:rPr lang="zh-TW"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其實作主要是將區塊鏈上的所有資訊儲存至本地資料庫，並</a:t>
            </a:r>
            <a:r>
              <a:rPr lang="zh-TW" altLang="zh-TW" sz="1100" b="0" i="0" u="none" strike="noStrike" cap="none" dirty="0">
                <a:solidFill>
                  <a:srgbClr val="000000"/>
                </a:solidFill>
                <a:effectLst/>
                <a:latin typeface="Arial"/>
                <a:ea typeface="Arial"/>
                <a:cs typeface="Arial"/>
                <a:sym typeface="Arial"/>
              </a:rPr>
              <a:t>允許用戶通過編寫類似</a:t>
            </a:r>
            <a:r>
              <a:rPr lang="en-US" altLang="zh-TW" sz="1100" b="0" i="0" u="none" strike="noStrike" cap="none" dirty="0">
                <a:solidFill>
                  <a:srgbClr val="000000"/>
                </a:solidFill>
                <a:effectLst/>
                <a:latin typeface="Arial"/>
                <a:ea typeface="Arial"/>
                <a:cs typeface="Arial"/>
                <a:sym typeface="Arial"/>
              </a:rPr>
              <a:t>SQL</a:t>
            </a:r>
            <a:r>
              <a:rPr lang="zh-TW" altLang="zh-TW" sz="1100" b="0" i="0" u="none" strike="noStrike" cap="none" dirty="0">
                <a:solidFill>
                  <a:srgbClr val="000000"/>
                </a:solidFill>
                <a:effectLst/>
                <a:latin typeface="Arial"/>
                <a:ea typeface="Arial"/>
                <a:cs typeface="Arial"/>
                <a:sym typeface="Arial"/>
              </a:rPr>
              <a:t>的查詢從區塊鏈中檢索信息的查詢語言。</a:t>
            </a:r>
            <a:endParaRPr lang="en-US" altLang="zh-TW" sz="1100" b="0" i="0" u="none" strike="noStrike" cap="none" dirty="0">
              <a:solidFill>
                <a:srgbClr val="000000"/>
              </a:solidFill>
              <a:effectLst/>
              <a:latin typeface="Arial"/>
              <a:ea typeface="Arial"/>
              <a:cs typeface="Arial"/>
              <a:sym typeface="Arial"/>
            </a:endParaRPr>
          </a:p>
          <a:p>
            <a:pPr marL="158750" indent="0">
              <a:buNone/>
            </a:pPr>
            <a:r>
              <a:rPr lang="zh-TW" altLang="zh-TW" sz="1100" b="0" i="0" u="none" strike="noStrike" cap="none" dirty="0">
                <a:solidFill>
                  <a:srgbClr val="000000"/>
                </a:solidFill>
                <a:effectLst/>
                <a:latin typeface="Arial"/>
                <a:ea typeface="Arial"/>
                <a:cs typeface="Arial"/>
                <a:sym typeface="Arial"/>
              </a:rPr>
              <a:t>雖然提供了使用者易於查詢區塊資訊的方法，但還缺乏取得智能合約內部資訊的功能。</a:t>
            </a:r>
            <a:endParaRPr lang="en-US" altLang="zh-TW" sz="1100" b="0" i="0" u="none" strike="noStrike" cap="none" dirty="0">
              <a:solidFill>
                <a:srgbClr val="000000"/>
              </a:solidFill>
              <a:effectLst/>
              <a:latin typeface="Arial"/>
              <a:ea typeface="Arial"/>
              <a:cs typeface="Arial"/>
              <a:sym typeface="Arial"/>
            </a:endParaRPr>
          </a:p>
          <a:p>
            <a:pPr marL="158750" indent="0">
              <a:buNone/>
            </a:pPr>
            <a:r>
              <a:rPr lang="zh-TW" altLang="zh-TW" sz="1100" b="0" i="0" u="none" strike="noStrike" cap="none" dirty="0">
                <a:solidFill>
                  <a:srgbClr val="000000"/>
                </a:solidFill>
                <a:effectLst/>
                <a:latin typeface="Arial"/>
                <a:ea typeface="Arial"/>
                <a:cs typeface="Arial"/>
                <a:sym typeface="Arial"/>
              </a:rPr>
              <a:t>下圖是</a:t>
            </a:r>
            <a:r>
              <a:rPr lang="en-US" altLang="zh-TW" sz="1100" b="0" i="0" u="none" strike="noStrike" cap="none" dirty="0">
                <a:solidFill>
                  <a:srgbClr val="000000"/>
                </a:solidFill>
                <a:effectLst/>
                <a:latin typeface="Arial"/>
                <a:ea typeface="Arial"/>
                <a:cs typeface="Arial"/>
                <a:sym typeface="Arial"/>
              </a:rPr>
              <a:t>EQL </a:t>
            </a:r>
            <a:r>
              <a:rPr lang="zh-TW" altLang="zh-TW" sz="1100" b="0" i="0" u="none" strike="noStrike" cap="none" dirty="0">
                <a:solidFill>
                  <a:srgbClr val="000000"/>
                </a:solidFill>
                <a:effectLst/>
                <a:latin typeface="Arial"/>
                <a:ea typeface="Arial"/>
                <a:cs typeface="Arial"/>
                <a:sym typeface="Arial"/>
              </a:rPr>
              <a:t>對</a:t>
            </a:r>
            <a:r>
              <a:rPr lang="en-US" altLang="zh-TW" sz="1100" b="0" i="0" u="none" strike="noStrike" cap="none" dirty="0">
                <a:solidFill>
                  <a:srgbClr val="000000"/>
                </a:solidFill>
                <a:effectLst/>
                <a:latin typeface="Arial"/>
                <a:ea typeface="Arial"/>
                <a:cs typeface="Arial"/>
                <a:sym typeface="Arial"/>
              </a:rPr>
              <a:t>Block</a:t>
            </a:r>
            <a:r>
              <a:rPr lang="zh-TW" altLang="zh-TW" sz="1100" b="0" i="0" u="none" strike="noStrike" cap="none" dirty="0">
                <a:solidFill>
                  <a:srgbClr val="000000"/>
                </a:solidFill>
                <a:effectLst/>
                <a:latin typeface="Arial"/>
                <a:ea typeface="Arial"/>
                <a:cs typeface="Arial"/>
                <a:sym typeface="Arial"/>
              </a:rPr>
              <a:t>查詢的語法範例。</a:t>
            </a:r>
          </a:p>
        </p:txBody>
      </p:sp>
    </p:spTree>
    <p:extLst>
      <p:ext uri="{BB962C8B-B14F-4D97-AF65-F5344CB8AC3E}">
        <p14:creationId xmlns:p14="http://schemas.microsoft.com/office/powerpoint/2010/main" val="649206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altLang="zh-TW" sz="1100" b="0" i="0" u="none" strike="noStrike" cap="none" dirty="0" err="1">
                <a:solidFill>
                  <a:srgbClr val="000000"/>
                </a:solidFill>
                <a:effectLst/>
                <a:latin typeface="Arial"/>
                <a:ea typeface="Arial"/>
                <a:cs typeface="Arial"/>
                <a:sym typeface="Arial"/>
              </a:rPr>
              <a:t>Etherscan</a:t>
            </a:r>
            <a:r>
              <a:rPr lang="zh-TW" altLang="zh-TW" sz="1100" b="0" i="0" u="none" strike="noStrike" cap="none" dirty="0">
                <a:solidFill>
                  <a:srgbClr val="000000"/>
                </a:solidFill>
                <a:effectLst/>
                <a:latin typeface="Arial"/>
                <a:ea typeface="Arial"/>
                <a:cs typeface="Arial"/>
                <a:sym typeface="Arial"/>
              </a:rPr>
              <a:t>，是一個</a:t>
            </a:r>
            <a:r>
              <a:rPr lang="en-US" altLang="zh-TW" sz="1100" b="0" i="0" u="none" strike="noStrike" cap="none" dirty="0" err="1">
                <a:solidFill>
                  <a:srgbClr val="000000"/>
                </a:solidFill>
                <a:effectLst/>
                <a:latin typeface="Arial"/>
                <a:ea typeface="Arial"/>
                <a:cs typeface="Arial"/>
                <a:sym typeface="Arial"/>
              </a:rPr>
              <a:t>Ethereum</a:t>
            </a:r>
            <a:r>
              <a:rPr lang="en-US" altLang="zh-TW" sz="1100" b="0" i="0" u="none" strike="noStrike" cap="none" dirty="0">
                <a:solidFill>
                  <a:srgbClr val="000000"/>
                </a:solidFill>
                <a:effectLst/>
                <a:latin typeface="Arial"/>
                <a:ea typeface="Arial"/>
                <a:cs typeface="Arial"/>
                <a:sym typeface="Arial"/>
              </a:rPr>
              <a:t> Block Explorer</a:t>
            </a:r>
            <a:r>
              <a:rPr lang="zh-TW" altLang="zh-TW" sz="1100" b="0" i="0" u="none" strike="noStrike" cap="none" dirty="0">
                <a:solidFill>
                  <a:srgbClr val="000000"/>
                </a:solidFill>
                <a:effectLst/>
                <a:latin typeface="Arial"/>
                <a:ea typeface="Arial"/>
                <a:cs typeface="Arial"/>
                <a:sym typeface="Arial"/>
              </a:rPr>
              <a:t>，可以查看區塊鏈上所有發生的交易、交易狀態或是查詢</a:t>
            </a:r>
            <a:r>
              <a:rPr lang="en-US" altLang="zh-TW" sz="1100" b="0" i="0" u="none" strike="noStrike" cap="none" dirty="0">
                <a:solidFill>
                  <a:srgbClr val="000000"/>
                </a:solidFill>
                <a:effectLst/>
                <a:latin typeface="Arial"/>
                <a:ea typeface="Arial"/>
                <a:cs typeface="Arial"/>
                <a:sym typeface="Arial"/>
              </a:rPr>
              <a:t>ETH</a:t>
            </a:r>
            <a:r>
              <a:rPr lang="zh-TW" altLang="zh-TW" sz="1100" b="0" i="0" u="none" strike="noStrike" cap="none" dirty="0">
                <a:solidFill>
                  <a:srgbClr val="000000"/>
                </a:solidFill>
                <a:effectLst/>
                <a:latin typeface="Arial"/>
                <a:ea typeface="Arial"/>
                <a:cs typeface="Arial"/>
                <a:sym typeface="Arial"/>
              </a:rPr>
              <a:t>錢包餘額等功能。其中，</a:t>
            </a:r>
            <a:r>
              <a:rPr lang="en-US" altLang="zh-TW" sz="1100" b="0" i="0" u="none" strike="noStrike" cap="none" dirty="0" err="1">
                <a:solidFill>
                  <a:srgbClr val="000000"/>
                </a:solidFill>
                <a:effectLst/>
                <a:latin typeface="Arial"/>
                <a:ea typeface="Arial"/>
                <a:cs typeface="Arial"/>
                <a:sym typeface="Arial"/>
              </a:rPr>
              <a:t>Etherscan</a:t>
            </a:r>
            <a:r>
              <a:rPr lang="zh-TW" altLang="zh-TW" sz="1100" b="0" i="0" u="none" strike="noStrike" cap="none" dirty="0">
                <a:solidFill>
                  <a:srgbClr val="000000"/>
                </a:solidFill>
                <a:effectLst/>
                <a:latin typeface="Arial"/>
                <a:ea typeface="Arial"/>
                <a:cs typeface="Arial"/>
                <a:sym typeface="Arial"/>
              </a:rPr>
              <a:t>也能瀏覽相關</a:t>
            </a:r>
            <a:r>
              <a:rPr lang="zh-TW" altLang="en-US" sz="1100" b="0" i="0" u="none" strike="noStrike" cap="none" dirty="0">
                <a:solidFill>
                  <a:srgbClr val="000000"/>
                </a:solidFill>
                <a:effectLst/>
                <a:latin typeface="Arial"/>
                <a:ea typeface="Arial"/>
                <a:cs typeface="Arial"/>
                <a:sym typeface="Arial"/>
              </a:rPr>
              <a:t>數位貨幣的</a:t>
            </a:r>
            <a:r>
              <a:rPr lang="zh-TW" altLang="zh-TW" sz="1100" b="0" i="0" u="none" strike="noStrike" cap="none" dirty="0">
                <a:solidFill>
                  <a:srgbClr val="000000"/>
                </a:solidFill>
                <a:effectLst/>
                <a:latin typeface="Arial"/>
                <a:ea typeface="Arial"/>
                <a:cs typeface="Arial"/>
                <a:sym typeface="Arial"/>
              </a:rPr>
              <a:t>價格、相關交易以及代幣持有者等。該網站也提供了統計圖表和數據，進而分析供應量的增長、代幣價格的漲幅或是交易頻率等服務。</a:t>
            </a:r>
          </a:p>
        </p:txBody>
      </p:sp>
    </p:spTree>
    <p:extLst>
      <p:ext uri="{BB962C8B-B14F-4D97-AF65-F5344CB8AC3E}">
        <p14:creationId xmlns:p14="http://schemas.microsoft.com/office/powerpoint/2010/main" val="13475775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為改善現有技術與參考文獻的缺點，本研究設計一去中心化數位貨幣交易紀錄與查詢服務</a:t>
            </a:r>
          </a:p>
        </p:txBody>
      </p:sp>
    </p:spTree>
    <p:extLst>
      <p:ext uri="{BB962C8B-B14F-4D97-AF65-F5344CB8AC3E}">
        <p14:creationId xmlns:p14="http://schemas.microsoft.com/office/powerpoint/2010/main" val="29459227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依研究主題的領域先介紹區塊鏈，接著針對智能合約與跨鏈技術</a:t>
            </a:r>
            <a:r>
              <a:rPr lang="en-US" altLang="zh-TW" dirty="0"/>
              <a:t> - </a:t>
            </a:r>
            <a:r>
              <a:rPr lang="en-US" altLang="zh-TW" dirty="0" err="1"/>
              <a:t>Oraclize</a:t>
            </a:r>
            <a:r>
              <a:rPr lang="en-US" altLang="zh-TW" dirty="0"/>
              <a:t>(Provable)</a:t>
            </a:r>
            <a:r>
              <a:rPr lang="zh-TW" altLang="en-US" dirty="0"/>
              <a:t>服務進行說明</a:t>
            </a: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en-US" dirty="0">
                <a:effectLst/>
                <a:latin typeface="DengXian" panose="02010600030101010101" pitchFamily="2" charset="-122"/>
                <a:ea typeface="DengXian" panose="02010600030101010101" pitchFamily="2" charset="-122"/>
              </a:rPr>
              <a:t>以下我將透過這三點來簡介說明區塊鏈</a:t>
            </a:r>
            <a:endParaRPr lang="en-US" altLang="zh-TW" dirty="0">
              <a:effectLst/>
              <a:latin typeface="DengXian" panose="02010600030101010101" pitchFamily="2" charset="-122"/>
              <a:ea typeface="DengXian" panose="02010600030101010101" pitchFamily="2" charset="-122"/>
            </a:endParaRPr>
          </a:p>
        </p:txBody>
      </p:sp>
    </p:spTree>
    <p:extLst>
      <p:ext uri="{BB962C8B-B14F-4D97-AF65-F5344CB8AC3E}">
        <p14:creationId xmlns:p14="http://schemas.microsoft.com/office/powerpoint/2010/main" val="6256695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5" Type="http://schemas.openxmlformats.org/officeDocument/2006/relationships/image" Target="../media/image2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 Id="rId1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7.jp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31.png"/><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TW" altLang="en-US" sz="3600" dirty="0">
                <a:latin typeface="標楷體" panose="03000509000000000000" pitchFamily="65" charset="-120"/>
                <a:ea typeface="標楷體" panose="03000509000000000000" pitchFamily="65" charset="-120"/>
              </a:rPr>
              <a:t>去中心化數位貨幣交易記錄與查詢服務：設計與</a:t>
            </a:r>
            <a:r>
              <a:rPr lang="zh-TW" altLang="en-US" sz="3600" dirty="0">
                <a:latin typeface="標楷體" panose="03000509000000000000" pitchFamily="65" charset="-120"/>
                <a:ea typeface="標楷體" panose="03000509000000000000" pitchFamily="65" charset="-120"/>
                <a:cs typeface="Times New Roman" panose="02020603050405020304" pitchFamily="18" charset="0"/>
              </a:rPr>
              <a:t>以太坊實作</a:t>
            </a:r>
            <a:endParaRPr sz="3600" dirty="0">
              <a:latin typeface="標楷體" panose="03000509000000000000" pitchFamily="65" charset="-120"/>
              <a:ea typeface="標楷體" panose="03000509000000000000" pitchFamily="65" charset="-120"/>
            </a:endParaRPr>
          </a:p>
          <a:p>
            <a:pPr marL="0" lvl="0" indent="0" algn="ctr" rtl="0">
              <a:spcBef>
                <a:spcPts val="0"/>
              </a:spcBef>
              <a:spcAft>
                <a:spcPts val="0"/>
              </a:spcAft>
              <a:buNone/>
            </a:pPr>
            <a:r>
              <a:rPr lang="en-US" sz="2400" dirty="0">
                <a:latin typeface="Times New Roman" panose="02020603050405020304" pitchFamily="18" charset="0"/>
                <a:cs typeface="Times New Roman" panose="02020603050405020304" pitchFamily="18" charset="0"/>
              </a:rPr>
              <a:t>A Decentralized Digital Currency Tracing Service: Design and Implementation on Ethereum</a:t>
            </a:r>
            <a:endParaRPr sz="2400" dirty="0">
              <a:latin typeface="Times New Roman" panose="02020603050405020304" pitchFamily="18" charset="0"/>
              <a:cs typeface="Times New Roman" panose="02020603050405020304" pitchFamily="18" charset="0"/>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sz="2400" dirty="0">
                <a:solidFill>
                  <a:schemeClr val="tx1"/>
                </a:solidFill>
                <a:latin typeface="標楷體" panose="03000509000000000000" pitchFamily="65" charset="-120"/>
                <a:ea typeface="標楷體" panose="03000509000000000000" pitchFamily="65" charset="-120"/>
              </a:rPr>
              <a:t>研究生：</a:t>
            </a:r>
            <a:r>
              <a:rPr lang="zh-TW" altLang="en-US" sz="2400" dirty="0">
                <a:solidFill>
                  <a:schemeClr val="tx1"/>
                </a:solidFill>
                <a:latin typeface="標楷體" panose="03000509000000000000" pitchFamily="65" charset="-120"/>
                <a:ea typeface="標楷體" panose="03000509000000000000" pitchFamily="65" charset="-120"/>
              </a:rPr>
              <a:t>朱奕寧</a:t>
            </a:r>
            <a:endParaRPr sz="2400" dirty="0">
              <a:solidFill>
                <a:schemeClr val="tx1"/>
              </a:solidFill>
              <a:latin typeface="標楷體" panose="03000509000000000000" pitchFamily="65" charset="-120"/>
              <a:ea typeface="標楷體" panose="03000509000000000000" pitchFamily="65" charset="-120"/>
            </a:endParaRPr>
          </a:p>
          <a:p>
            <a:pPr marL="0" lvl="0" indent="0" algn="ctr" rtl="0">
              <a:spcBef>
                <a:spcPts val="0"/>
              </a:spcBef>
              <a:spcAft>
                <a:spcPts val="0"/>
              </a:spcAft>
              <a:buNone/>
            </a:pPr>
            <a:r>
              <a:rPr lang="zh-TW" sz="2400" dirty="0">
                <a:solidFill>
                  <a:schemeClr val="tx1"/>
                </a:solidFill>
                <a:latin typeface="標楷體" panose="03000509000000000000" pitchFamily="65" charset="-120"/>
                <a:ea typeface="標楷體" panose="03000509000000000000" pitchFamily="65" charset="-120"/>
              </a:rPr>
              <a:t> 指導教授：</a:t>
            </a:r>
            <a:r>
              <a:rPr lang="zh-TW" altLang="en-US" sz="2400" dirty="0">
                <a:solidFill>
                  <a:schemeClr val="tx1"/>
                </a:solidFill>
                <a:latin typeface="標楷體" panose="03000509000000000000" pitchFamily="65" charset="-120"/>
                <a:ea typeface="標楷體" panose="03000509000000000000" pitchFamily="65" charset="-120"/>
              </a:rPr>
              <a:t>郭桐惟</a:t>
            </a:r>
            <a:r>
              <a:rPr lang="zh-TW" sz="2400" dirty="0">
                <a:solidFill>
                  <a:schemeClr val="tx1"/>
                </a:solidFill>
                <a:latin typeface="標楷體" panose="03000509000000000000" pitchFamily="65" charset="-120"/>
                <a:ea typeface="標楷體" panose="03000509000000000000" pitchFamily="65" charset="-120"/>
              </a:rPr>
              <a:t> 教授</a:t>
            </a:r>
            <a:endParaRPr sz="2400" dirty="0">
              <a:solidFill>
                <a:schemeClr val="tx1"/>
              </a:solidFill>
              <a:latin typeface="標楷體" panose="03000509000000000000" pitchFamily="65" charset="-120"/>
              <a:ea typeface="標楷體" panose="03000509000000000000" pitchFamily="65" charset="-120"/>
            </a:endParaRPr>
          </a:p>
        </p:txBody>
      </p:sp>
      <p:pic>
        <p:nvPicPr>
          <p:cNvPr id="56" name="Google Shape;56;p13"/>
          <p:cNvPicPr preferRelativeResize="0"/>
          <p:nvPr/>
        </p:nvPicPr>
        <p:blipFill>
          <a:blip r:embed="rId3">
            <a:alphaModFix/>
          </a:blip>
          <a:stretch>
            <a:fillRect/>
          </a:stretch>
        </p:blipFill>
        <p:spPr>
          <a:xfrm>
            <a:off x="8226279" y="0"/>
            <a:ext cx="917724" cy="897849"/>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區塊鏈</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公眾的電子記帳資料庫</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2">
              <a:lnSpc>
                <a:spcPct val="15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去中心化的分散式資料庫</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2">
              <a:lnSpc>
                <a:spcPct val="15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多節點共同維護帳本，達到安全、可信任、不得任意竄改</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2">
              <a:lnSpc>
                <a:spcPct val="15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用於數據儲存、驗證交易、傳遞訊息等</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buFont typeface="Arial"/>
              <a:buAutoNum type="arabicPeriod"/>
            </a:pP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7143200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區塊鏈</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公有鏈、私有鏈與聯盟鏈</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0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公有鏈：任何人都可以訪問，發送、接收、驗證交易，並參與共識過程的區塊鏈</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0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私有鏈：區塊鏈的權限被一定程度地限制，須得到授權才能成為節點，並非任何人都能參與</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0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聯盟鏈</a:t>
            </a:r>
            <a:r>
              <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與私有鏈相似，其授權節點通常為企業與企業間有合約的關係等</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114300" indent="0">
              <a:lnSpc>
                <a:spcPct val="150000"/>
              </a:lnSpc>
              <a:buNone/>
            </a:pP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buFont typeface="Arial"/>
              <a:buAutoNum type="arabicPeriod"/>
            </a:pP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9024277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區塊鏈</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挖礦</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5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更新區塊鏈帳本內容</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50000"/>
              </a:lnSpc>
              <a:buFont typeface="Wingdings" panose="05000000000000000000" pitchFamily="2" charset="2"/>
              <a:buChar char="Ø"/>
            </a:pPr>
            <a:r>
              <a:rPr lang="en-US" altLang="zh-TW"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Gas</a:t>
            </a:r>
          </a:p>
          <a:p>
            <a:pPr lvl="1">
              <a:lnSpc>
                <a:spcPct val="150000"/>
              </a:lnSpc>
              <a:buFont typeface="Wingdings" panose="05000000000000000000" pitchFamily="2" charset="2"/>
              <a:buChar char="Ø"/>
            </a:pPr>
            <a:r>
              <a:rPr lang="en-US" altLang="zh-TW"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Block Gas Limit</a:t>
            </a:r>
          </a:p>
          <a:p>
            <a:pPr>
              <a:lnSpc>
                <a:spcPct val="150000"/>
              </a:lnSpc>
              <a:buFont typeface="Arial"/>
              <a:buAutoNum type="arabicPeriod"/>
            </a:pP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21953307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智能合約</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20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區塊鏈中的一種特殊協議，內容與代碼皆由程式所編寫</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安全性高、交易效率高與可客製化</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114300" indent="0">
              <a:lnSpc>
                <a:spcPct val="150000"/>
              </a:lnSpc>
              <a:buNone/>
            </a:pPr>
            <a:endParaRPr lang="en-US" altLang="zh-TW" sz="2400" dirty="0">
              <a:solidFill>
                <a:schemeClr val="tx1"/>
              </a:solidFill>
              <a:latin typeface="DengXian" panose="02010600030101010101" pitchFamily="2" charset="-122"/>
              <a:ea typeface="DengXian" panose="02010600030101010101" pitchFamily="2" charset="-122"/>
              <a:cs typeface="Times New Roman" panose="02020603050405020304" pitchFamily="18" charset="0"/>
            </a:endParaRPr>
          </a:p>
          <a:p>
            <a:pPr>
              <a:lnSpc>
                <a:spcPct val="150000"/>
              </a:lnSpc>
              <a:buFont typeface="Arial"/>
              <a:buAutoNum type="arabicPeriod"/>
            </a:pPr>
            <a:endParaRPr lang="en-US" altLang="zh-TW" sz="2400" dirty="0">
              <a:solidFill>
                <a:schemeClr val="tx1"/>
              </a:solidFill>
              <a:latin typeface="DengXian" panose="02010600030101010101" pitchFamily="2" charset="-122"/>
              <a:ea typeface="DengXian" panose="02010600030101010101" pitchFamily="2" charset="-122"/>
              <a:cs typeface="Times New Roman" panose="02020603050405020304" pitchFamily="18" charset="0"/>
            </a:endParaRPr>
          </a:p>
          <a:p>
            <a:pPr marL="114300" indent="0">
              <a:lnSpc>
                <a:spcPct val="150000"/>
              </a:lnSpc>
              <a:buNone/>
            </a:pPr>
            <a:endParaRPr lang="en-US" altLang="zh-TW" sz="2400" dirty="0">
              <a:solidFill>
                <a:schemeClr val="tx1"/>
              </a:solidFill>
              <a:latin typeface="DengXian" panose="02010600030101010101" pitchFamily="2" charset="-122"/>
              <a:ea typeface="DengXian" panose="02010600030101010101" pitchFamily="2" charset="-122"/>
              <a:cs typeface="Times New Roman" panose="02020603050405020304" pitchFamily="18" charset="0"/>
            </a:endParaRPr>
          </a:p>
          <a:p>
            <a:pPr>
              <a:lnSpc>
                <a:spcPct val="150000"/>
              </a:lnSpc>
              <a:buFont typeface="Arial"/>
              <a:buAutoNum type="arabicPeriod"/>
            </a:pPr>
            <a:endParaRPr sz="2400" dirty="0">
              <a:solidFill>
                <a:schemeClr val="tx1"/>
              </a:solidFill>
              <a:latin typeface="DengXian" panose="02010600030101010101" pitchFamily="2" charset="-122"/>
              <a:ea typeface="DengXian" panose="02010600030101010101" pitchFamily="2" charset="-122"/>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36814227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跨鏈技術</a:t>
            </a:r>
            <a:endParaRPr sz="3200" dirty="0">
              <a:latin typeface="標楷體" panose="03000509000000000000" pitchFamily="65" charset="-120"/>
              <a:ea typeface="標楷體" panose="03000509000000000000" pitchFamily="65" charset="-120"/>
            </a:endParaRPr>
          </a:p>
        </p:txBody>
      </p:sp>
      <p:sp>
        <p:nvSpPr>
          <p:cNvPr id="75" name="Google Shape;75;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zh-TW" altLang="en-US" sz="2400" dirty="0">
                <a:solidFill>
                  <a:schemeClr val="tx1"/>
                </a:solidFill>
                <a:latin typeface="標楷體" panose="03000509000000000000" pitchFamily="65" charset="-120"/>
                <a:ea typeface="標楷體" panose="03000509000000000000" pitchFamily="65" charset="-120"/>
              </a:rPr>
              <a:t>跨鏈技術：兩個或多個區塊鏈間資料交換技術</a:t>
            </a:r>
            <a:endParaRPr lang="en-US" altLang="zh-TW" sz="2400" dirty="0">
              <a:solidFill>
                <a:schemeClr val="tx1"/>
              </a:solidFill>
              <a:latin typeface="標楷體" panose="03000509000000000000" pitchFamily="65" charset="-120"/>
              <a:ea typeface="標楷體" panose="03000509000000000000" pitchFamily="65" charset="-120"/>
            </a:endParaRPr>
          </a:p>
          <a:p>
            <a:pPr lvl="1" indent="-342900">
              <a:lnSpc>
                <a:spcPct val="100000"/>
              </a:lnSpc>
              <a:spcBef>
                <a:spcPts val="0"/>
              </a:spcBef>
              <a:buSzPts val="1800"/>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rPr>
              <a:t>見證人</a:t>
            </a:r>
            <a:r>
              <a:rPr lang="en-US" altLang="zh-TW" sz="2000" dirty="0">
                <a:solidFill>
                  <a:schemeClr val="tx1"/>
                </a:solidFill>
                <a:latin typeface="標楷體" panose="03000509000000000000" pitchFamily="65" charset="-120"/>
                <a:ea typeface="標楷體" panose="03000509000000000000" pitchFamily="65" charset="-120"/>
              </a:rPr>
              <a:t>(Notary)</a:t>
            </a:r>
            <a:r>
              <a:rPr lang="zh-TW" altLang="en-US" sz="2000" dirty="0">
                <a:solidFill>
                  <a:schemeClr val="tx1"/>
                </a:solidFill>
                <a:latin typeface="標楷體" panose="03000509000000000000" pitchFamily="65" charset="-120"/>
                <a:ea typeface="標楷體" panose="03000509000000000000" pitchFamily="65" charset="-120"/>
              </a:rPr>
              <a:t>：中心化的機制，完全信任由見證人傳遞的資料正確性</a:t>
            </a:r>
            <a:endParaRPr lang="en-US" altLang="zh-TW" sz="2000" dirty="0">
              <a:solidFill>
                <a:schemeClr val="tx1"/>
              </a:solidFill>
              <a:latin typeface="標楷體" panose="03000509000000000000" pitchFamily="65" charset="-120"/>
              <a:ea typeface="標楷體" panose="03000509000000000000" pitchFamily="65" charset="-120"/>
            </a:endParaRPr>
          </a:p>
          <a:p>
            <a:pPr lvl="1" indent="-342900">
              <a:lnSpc>
                <a:spcPct val="100000"/>
              </a:lnSpc>
              <a:spcBef>
                <a:spcPts val="0"/>
              </a:spcBef>
              <a:buSzPts val="1800"/>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rPr>
              <a:t>中繼</a:t>
            </a:r>
            <a:r>
              <a:rPr lang="en-US" altLang="zh-TW" sz="2000" dirty="0">
                <a:solidFill>
                  <a:schemeClr val="tx1"/>
                </a:solidFill>
                <a:latin typeface="標楷體" panose="03000509000000000000" pitchFamily="65" charset="-120"/>
                <a:ea typeface="標楷體" panose="03000509000000000000" pitchFamily="65" charset="-120"/>
              </a:rPr>
              <a:t>(Relay)</a:t>
            </a:r>
            <a:r>
              <a:rPr lang="zh-TW" altLang="en-US" sz="2000" dirty="0">
                <a:solidFill>
                  <a:schemeClr val="tx1"/>
                </a:solidFill>
                <a:latin typeface="標楷體" panose="03000509000000000000" pitchFamily="65" charset="-120"/>
                <a:ea typeface="標楷體" panose="03000509000000000000" pitchFamily="65" charset="-120"/>
              </a:rPr>
              <a:t>：中繼者負責傳遞信息，但不保證其正確性，需自行驗證</a:t>
            </a:r>
            <a:endParaRPr lang="en"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76" name="Google Shape;76;p15"/>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00C56230-C2A3-2345-802A-1E643191D5BC}"/>
              </a:ext>
            </a:extLst>
          </p:cNvPr>
          <p:cNvPicPr>
            <a:picLocks noChangeAspect="1"/>
          </p:cNvPicPr>
          <p:nvPr/>
        </p:nvPicPr>
        <p:blipFill>
          <a:blip r:embed="rId4"/>
          <a:stretch>
            <a:fillRect/>
          </a:stretch>
        </p:blipFill>
        <p:spPr>
          <a:xfrm>
            <a:off x="1543665" y="3201015"/>
            <a:ext cx="1942485" cy="1942485"/>
          </a:xfrm>
          <a:prstGeom prst="rect">
            <a:avLst/>
          </a:prstGeom>
        </p:spPr>
      </p:pic>
      <p:pic>
        <p:nvPicPr>
          <p:cNvPr id="6" name="圖片 5">
            <a:extLst>
              <a:ext uri="{FF2B5EF4-FFF2-40B4-BE49-F238E27FC236}">
                <a16:creationId xmlns:a16="http://schemas.microsoft.com/office/drawing/2014/main" id="{D654D3D8-BAB5-AA4E-B0E2-237AFFA30AB7}"/>
              </a:ext>
            </a:extLst>
          </p:cNvPr>
          <p:cNvPicPr>
            <a:picLocks noChangeAspect="1"/>
          </p:cNvPicPr>
          <p:nvPr/>
        </p:nvPicPr>
        <p:blipFill>
          <a:blip r:embed="rId5"/>
          <a:stretch>
            <a:fillRect/>
          </a:stretch>
        </p:blipFill>
        <p:spPr>
          <a:xfrm>
            <a:off x="5654529" y="2860675"/>
            <a:ext cx="2571750" cy="257175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跨鏈技術</a:t>
            </a:r>
            <a:endParaRPr sz="3200" dirty="0">
              <a:latin typeface="標楷體" panose="03000509000000000000" pitchFamily="65" charset="-120"/>
              <a:ea typeface="標楷體" panose="03000509000000000000" pitchFamily="65" charset="-120"/>
            </a:endParaRPr>
          </a:p>
        </p:txBody>
      </p:sp>
      <p:sp>
        <p:nvSpPr>
          <p:cNvPr id="75" name="Google Shape;75;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Oraclize</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2400" dirty="0">
                <a:solidFill>
                  <a:schemeClr val="tx1"/>
                </a:solidFill>
                <a:latin typeface="標楷體" panose="03000509000000000000" pitchFamily="65" charset="-120"/>
                <a:ea typeface="標楷體" panose="03000509000000000000" pitchFamily="65" charset="-120"/>
              </a:rPr>
              <a:t>服務</a:t>
            </a:r>
            <a:endParaRPr lang="en-US" altLang="zh-TW" sz="2400" dirty="0">
              <a:solidFill>
                <a:schemeClr val="tx1"/>
              </a:solidFill>
              <a:latin typeface="標楷體" panose="03000509000000000000" pitchFamily="65" charset="-120"/>
              <a:ea typeface="標楷體" panose="03000509000000000000" pitchFamily="65" charset="-120"/>
            </a:endParaRPr>
          </a:p>
          <a:p>
            <a:pPr lvl="1" indent="-342900">
              <a:lnSpc>
                <a:spcPct val="100000"/>
              </a:lnSpc>
              <a:spcBef>
                <a:spcPts val="0"/>
              </a:spcBef>
              <a:buSzPts val="1800"/>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rPr>
              <a:t>作為兩區塊鏈間的信息提供者</a:t>
            </a:r>
            <a:endParaRPr lang="en-US" altLang="zh-TW" sz="2000" dirty="0">
              <a:solidFill>
                <a:schemeClr val="tx1"/>
              </a:solidFill>
              <a:latin typeface="標楷體" panose="03000509000000000000" pitchFamily="65" charset="-120"/>
              <a:ea typeface="標楷體" panose="03000509000000000000" pitchFamily="65" charset="-120"/>
            </a:endParaRPr>
          </a:p>
          <a:p>
            <a:pPr lvl="1" indent="-342900">
              <a:lnSpc>
                <a:spcPct val="100000"/>
              </a:lnSpc>
              <a:spcBef>
                <a:spcPts val="0"/>
              </a:spcBef>
              <a:buSzPts val="1800"/>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rPr>
              <a:t>可使用</a:t>
            </a:r>
            <a:r>
              <a:rPr lang="en-US" altLang="zh-TW"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Web</a:t>
            </a:r>
            <a:r>
              <a:rPr lang="zh-TW" altLang="en-US"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API</a:t>
            </a:r>
            <a:r>
              <a:rPr lang="zh-TW" altLang="en-US" sz="2000" dirty="0">
                <a:solidFill>
                  <a:schemeClr val="tx1"/>
                </a:solidFill>
                <a:latin typeface="標楷體" panose="03000509000000000000" pitchFamily="65" charset="-120"/>
                <a:ea typeface="標楷體" panose="03000509000000000000" pitchFamily="65" charset="-120"/>
              </a:rPr>
              <a:t>取得鏈外資訊</a:t>
            </a:r>
            <a:endParaRPr lang="en-US" altLang="zh-TW" sz="2000" dirty="0">
              <a:solidFill>
                <a:schemeClr val="tx1"/>
              </a:solidFill>
              <a:latin typeface="標楷體" panose="03000509000000000000" pitchFamily="65" charset="-120"/>
              <a:ea typeface="標楷體" panose="03000509000000000000" pitchFamily="65" charset="-120"/>
            </a:endParaRPr>
          </a:p>
          <a:p>
            <a:pPr lvl="1" indent="-342900">
              <a:lnSpc>
                <a:spcPct val="150000"/>
              </a:lnSpc>
              <a:spcBef>
                <a:spcPts val="0"/>
              </a:spcBef>
              <a:buSzPts val="1800"/>
              <a:buFont typeface="Wingdings" panose="05000000000000000000" pitchFamily="2" charset="2"/>
              <a:buChar char="Ø"/>
            </a:pPr>
            <a:endParaRPr lang="en-US" altLang="zh-TW" sz="2000" dirty="0">
              <a:solidFill>
                <a:schemeClr val="tx1"/>
              </a:solidFill>
              <a:latin typeface="標楷體" panose="03000509000000000000" pitchFamily="65" charset="-120"/>
              <a:ea typeface="標楷體" panose="03000509000000000000" pitchFamily="65" charset="-120"/>
            </a:endParaRPr>
          </a:p>
        </p:txBody>
      </p:sp>
      <p:pic>
        <p:nvPicPr>
          <p:cNvPr id="76" name="Google Shape;76;p15"/>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7" name="圖片 6">
            <a:extLst>
              <a:ext uri="{FF2B5EF4-FFF2-40B4-BE49-F238E27FC236}">
                <a16:creationId xmlns:a16="http://schemas.microsoft.com/office/drawing/2014/main" id="{057694A2-58B1-0448-9981-E05579DC02E9}"/>
              </a:ext>
            </a:extLst>
          </p:cNvPr>
          <p:cNvPicPr>
            <a:picLocks noChangeAspect="1"/>
          </p:cNvPicPr>
          <p:nvPr/>
        </p:nvPicPr>
        <p:blipFill>
          <a:blip r:embed="rId4"/>
          <a:stretch>
            <a:fillRect/>
          </a:stretch>
        </p:blipFill>
        <p:spPr>
          <a:xfrm>
            <a:off x="762000" y="2526990"/>
            <a:ext cx="7620000" cy="2540000"/>
          </a:xfrm>
          <a:prstGeom prst="rect">
            <a:avLst/>
          </a:prstGeom>
        </p:spPr>
      </p:pic>
    </p:spTree>
    <p:extLst>
      <p:ext uri="{BB962C8B-B14F-4D97-AF65-F5344CB8AC3E}">
        <p14:creationId xmlns:p14="http://schemas.microsoft.com/office/powerpoint/2010/main" val="28921376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標楷體" panose="03000509000000000000" pitchFamily="65" charset="-120"/>
                <a:ea typeface="標楷體" panose="03000509000000000000" pitchFamily="65" charset="-120"/>
              </a:rPr>
              <a:t>系統實作</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系統架構、使用者網頁架構圖</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智能合約與</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Oraclize</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服務</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交易明細剖析 </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 </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Solidity </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Json</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資料格式處理</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「區塊範圍」與「時間範圍」的搜索功能</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實際畫面</a:t>
            </a: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2831165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73"/>
        <p:cNvGrpSpPr/>
        <p:nvPr/>
      </p:nvGrpSpPr>
      <p:grpSpPr>
        <a:xfrm>
          <a:off x="0" y="0"/>
          <a:ext cx="0" cy="0"/>
          <a:chOff x="0" y="0"/>
          <a:chExt cx="0" cy="0"/>
        </a:xfrm>
      </p:grpSpPr>
      <p:grpSp>
        <p:nvGrpSpPr>
          <p:cNvPr id="104" name="群組 103">
            <a:extLst>
              <a:ext uri="{FF2B5EF4-FFF2-40B4-BE49-F238E27FC236}">
                <a16:creationId xmlns:a16="http://schemas.microsoft.com/office/drawing/2014/main" id="{F998C2A1-06C1-2644-8A76-46D4649A3092}"/>
              </a:ext>
            </a:extLst>
          </p:cNvPr>
          <p:cNvGrpSpPr/>
          <p:nvPr/>
        </p:nvGrpSpPr>
        <p:grpSpPr>
          <a:xfrm>
            <a:off x="365065" y="0"/>
            <a:ext cx="8413870" cy="5143500"/>
            <a:chOff x="365065" y="0"/>
            <a:chExt cx="8413870" cy="5143500"/>
          </a:xfrm>
        </p:grpSpPr>
        <p:grpSp>
          <p:nvGrpSpPr>
            <p:cNvPr id="23" name="群組 22">
              <a:extLst>
                <a:ext uri="{FF2B5EF4-FFF2-40B4-BE49-F238E27FC236}">
                  <a16:creationId xmlns:a16="http://schemas.microsoft.com/office/drawing/2014/main" id="{BA0D1F4D-07C4-454D-8870-E4E9956AF0A3}"/>
                </a:ext>
              </a:extLst>
            </p:cNvPr>
            <p:cNvGrpSpPr/>
            <p:nvPr/>
          </p:nvGrpSpPr>
          <p:grpSpPr>
            <a:xfrm>
              <a:off x="6310411" y="3474207"/>
              <a:ext cx="2468524" cy="1669293"/>
              <a:chOff x="3337737" y="2571750"/>
              <a:chExt cx="2468524" cy="1669293"/>
            </a:xfrm>
          </p:grpSpPr>
          <p:grpSp>
            <p:nvGrpSpPr>
              <p:cNvPr id="21" name="群組 20">
                <a:extLst>
                  <a:ext uri="{FF2B5EF4-FFF2-40B4-BE49-F238E27FC236}">
                    <a16:creationId xmlns:a16="http://schemas.microsoft.com/office/drawing/2014/main" id="{A9D3861D-0860-D343-9921-64B6459923B4}"/>
                  </a:ext>
                </a:extLst>
              </p:cNvPr>
              <p:cNvGrpSpPr/>
              <p:nvPr/>
            </p:nvGrpSpPr>
            <p:grpSpPr>
              <a:xfrm>
                <a:off x="3950819" y="2571750"/>
                <a:ext cx="1242361" cy="1312657"/>
                <a:chOff x="3950819" y="2571750"/>
                <a:chExt cx="1242361" cy="1312657"/>
              </a:xfrm>
            </p:grpSpPr>
            <p:pic>
              <p:nvPicPr>
                <p:cNvPr id="12" name="圖片 11">
                  <a:extLst>
                    <a:ext uri="{FF2B5EF4-FFF2-40B4-BE49-F238E27FC236}">
                      <a16:creationId xmlns:a16="http://schemas.microsoft.com/office/drawing/2014/main" id="{938997C6-82B2-084E-8016-E89EB28A04F4}"/>
                    </a:ext>
                  </a:extLst>
                </p:cNvPr>
                <p:cNvPicPr>
                  <a:picLocks noChangeAspect="1"/>
                </p:cNvPicPr>
                <p:nvPr/>
              </p:nvPicPr>
              <p:blipFill>
                <a:blip r:embed="rId3"/>
                <a:stretch>
                  <a:fillRect/>
                </a:stretch>
              </p:blipFill>
              <p:spPr>
                <a:xfrm>
                  <a:off x="4519300" y="2659648"/>
                  <a:ext cx="408661" cy="431784"/>
                </a:xfrm>
                <a:prstGeom prst="rect">
                  <a:avLst/>
                </a:prstGeom>
              </p:spPr>
            </p:pic>
            <p:pic>
              <p:nvPicPr>
                <p:cNvPr id="15" name="圖片 14">
                  <a:extLst>
                    <a:ext uri="{FF2B5EF4-FFF2-40B4-BE49-F238E27FC236}">
                      <a16:creationId xmlns:a16="http://schemas.microsoft.com/office/drawing/2014/main" id="{D54A8DC0-D0A5-AC4D-8B96-48EE8FA5D921}"/>
                    </a:ext>
                  </a:extLst>
                </p:cNvPr>
                <p:cNvPicPr>
                  <a:picLocks noChangeAspect="1"/>
                </p:cNvPicPr>
                <p:nvPr/>
              </p:nvPicPr>
              <p:blipFill>
                <a:blip r:embed="rId3"/>
                <a:stretch>
                  <a:fillRect/>
                </a:stretch>
              </p:blipFill>
              <p:spPr>
                <a:xfrm>
                  <a:off x="4068609" y="2739350"/>
                  <a:ext cx="408661" cy="431784"/>
                </a:xfrm>
                <a:prstGeom prst="rect">
                  <a:avLst/>
                </a:prstGeom>
              </p:spPr>
            </p:pic>
            <p:pic>
              <p:nvPicPr>
                <p:cNvPr id="16" name="圖片 15">
                  <a:extLst>
                    <a:ext uri="{FF2B5EF4-FFF2-40B4-BE49-F238E27FC236}">
                      <a16:creationId xmlns:a16="http://schemas.microsoft.com/office/drawing/2014/main" id="{58194E3F-CA79-9D41-BA32-9F1EE4D2D81C}"/>
                    </a:ext>
                  </a:extLst>
                </p:cNvPr>
                <p:cNvPicPr>
                  <a:picLocks noChangeAspect="1"/>
                </p:cNvPicPr>
                <p:nvPr/>
              </p:nvPicPr>
              <p:blipFill>
                <a:blip r:embed="rId3"/>
                <a:stretch>
                  <a:fillRect/>
                </a:stretch>
              </p:blipFill>
              <p:spPr>
                <a:xfrm>
                  <a:off x="4325638" y="3033214"/>
                  <a:ext cx="408661" cy="431784"/>
                </a:xfrm>
                <a:prstGeom prst="rect">
                  <a:avLst/>
                </a:prstGeom>
              </p:spPr>
            </p:pic>
            <p:pic>
              <p:nvPicPr>
                <p:cNvPr id="17" name="圖片 16">
                  <a:extLst>
                    <a:ext uri="{FF2B5EF4-FFF2-40B4-BE49-F238E27FC236}">
                      <a16:creationId xmlns:a16="http://schemas.microsoft.com/office/drawing/2014/main" id="{CB290029-C5A3-994F-9CD7-727764D603A7}"/>
                    </a:ext>
                  </a:extLst>
                </p:cNvPr>
                <p:cNvPicPr>
                  <a:picLocks noChangeAspect="1"/>
                </p:cNvPicPr>
                <p:nvPr/>
              </p:nvPicPr>
              <p:blipFill>
                <a:blip r:embed="rId3"/>
                <a:stretch>
                  <a:fillRect/>
                </a:stretch>
              </p:blipFill>
              <p:spPr>
                <a:xfrm>
                  <a:off x="4761713" y="3048472"/>
                  <a:ext cx="408661" cy="431784"/>
                </a:xfrm>
                <a:prstGeom prst="rect">
                  <a:avLst/>
                </a:prstGeom>
              </p:spPr>
            </p:pic>
            <p:pic>
              <p:nvPicPr>
                <p:cNvPr id="18" name="圖片 17">
                  <a:extLst>
                    <a:ext uri="{FF2B5EF4-FFF2-40B4-BE49-F238E27FC236}">
                      <a16:creationId xmlns:a16="http://schemas.microsoft.com/office/drawing/2014/main" id="{1DF50B16-DDA2-DA4E-B8FB-6BDD8CA06604}"/>
                    </a:ext>
                  </a:extLst>
                </p:cNvPr>
                <p:cNvPicPr>
                  <a:picLocks noChangeAspect="1"/>
                </p:cNvPicPr>
                <p:nvPr/>
              </p:nvPicPr>
              <p:blipFill>
                <a:blip r:embed="rId3"/>
                <a:stretch>
                  <a:fillRect/>
                </a:stretch>
              </p:blipFill>
              <p:spPr>
                <a:xfrm>
                  <a:off x="4514632" y="3406780"/>
                  <a:ext cx="408661" cy="431784"/>
                </a:xfrm>
                <a:prstGeom prst="rect">
                  <a:avLst/>
                </a:prstGeom>
              </p:spPr>
            </p:pic>
            <p:pic>
              <p:nvPicPr>
                <p:cNvPr id="19" name="圖片 18">
                  <a:extLst>
                    <a:ext uri="{FF2B5EF4-FFF2-40B4-BE49-F238E27FC236}">
                      <a16:creationId xmlns:a16="http://schemas.microsoft.com/office/drawing/2014/main" id="{ED1CC111-6439-E648-9EAF-106F4410DF2B}"/>
                    </a:ext>
                  </a:extLst>
                </p:cNvPr>
                <p:cNvPicPr>
                  <a:picLocks noChangeAspect="1"/>
                </p:cNvPicPr>
                <p:nvPr/>
              </p:nvPicPr>
              <p:blipFill>
                <a:blip r:embed="rId3"/>
                <a:stretch>
                  <a:fillRect/>
                </a:stretch>
              </p:blipFill>
              <p:spPr>
                <a:xfrm>
                  <a:off x="4079277" y="3337172"/>
                  <a:ext cx="408661" cy="431784"/>
                </a:xfrm>
                <a:prstGeom prst="rect">
                  <a:avLst/>
                </a:prstGeom>
              </p:spPr>
            </p:pic>
            <p:sp>
              <p:nvSpPr>
                <p:cNvPr id="13" name="橢圓 12">
                  <a:extLst>
                    <a:ext uri="{FF2B5EF4-FFF2-40B4-BE49-F238E27FC236}">
                      <a16:creationId xmlns:a16="http://schemas.microsoft.com/office/drawing/2014/main" id="{0DB1E62A-9064-C34E-863A-DC0345BAA214}"/>
                    </a:ext>
                  </a:extLst>
                </p:cNvPr>
                <p:cNvSpPr/>
                <p:nvPr/>
              </p:nvSpPr>
              <p:spPr>
                <a:xfrm>
                  <a:off x="3950819" y="2571750"/>
                  <a:ext cx="1242361" cy="1312657"/>
                </a:xfrm>
                <a:prstGeom prst="ellipse">
                  <a:avLst/>
                </a:prstGeom>
                <a:noFill/>
                <a:ln w="38100">
                  <a:solidFill>
                    <a:schemeClr val="accent5">
                      <a:lumMod val="60000"/>
                      <a:lumOff val="40000"/>
                    </a:schemeClr>
                  </a:solidFill>
                  <a:prstDash val="sys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TW" altLang="en-US" dirty="0"/>
                </a:p>
              </p:txBody>
            </p:sp>
          </p:grpSp>
          <p:sp>
            <p:nvSpPr>
              <p:cNvPr id="14" name="文字方塊 13">
                <a:extLst>
                  <a:ext uri="{FF2B5EF4-FFF2-40B4-BE49-F238E27FC236}">
                    <a16:creationId xmlns:a16="http://schemas.microsoft.com/office/drawing/2014/main" id="{80F1AF33-2A48-2B44-BB19-15FB8B46E40F}"/>
                  </a:ext>
                </a:extLst>
              </p:cNvPr>
              <p:cNvSpPr txBox="1"/>
              <p:nvPr/>
            </p:nvSpPr>
            <p:spPr>
              <a:xfrm>
                <a:off x="3337737" y="3902489"/>
                <a:ext cx="2468524" cy="338554"/>
              </a:xfrm>
              <a:prstGeom prst="rect">
                <a:avLst/>
              </a:prstGeom>
              <a:noFill/>
            </p:spPr>
            <p:txBody>
              <a:bodyPr wrap="square" rtlCol="0">
                <a:spAutoFit/>
              </a:bodyPr>
              <a:lstStyle/>
              <a:p>
                <a:pPr algn="ctr"/>
                <a:r>
                  <a:rPr kumimoji="1" lang="en-US" altLang="zh-TW" sz="1600" b="1" dirty="0">
                    <a:latin typeface="Times New Roman" panose="02020603050405020304" pitchFamily="18" charset="0"/>
                    <a:cs typeface="Times New Roman" panose="02020603050405020304" pitchFamily="18" charset="0"/>
                  </a:rPr>
                  <a:t>Ethereum Private Net</a:t>
                </a:r>
                <a:endParaRPr kumimoji="1" lang="zh-TW" altLang="en-US" sz="1600" b="1" dirty="0">
                  <a:latin typeface="Times New Roman" panose="02020603050405020304" pitchFamily="18" charset="0"/>
                  <a:cs typeface="Times New Roman" panose="02020603050405020304" pitchFamily="18" charset="0"/>
                </a:endParaRPr>
              </a:p>
            </p:txBody>
          </p:sp>
        </p:grpSp>
        <p:grpSp>
          <p:nvGrpSpPr>
            <p:cNvPr id="35" name="群組 34">
              <a:extLst>
                <a:ext uri="{FF2B5EF4-FFF2-40B4-BE49-F238E27FC236}">
                  <a16:creationId xmlns:a16="http://schemas.microsoft.com/office/drawing/2014/main" id="{DCF6AF1F-DE77-6141-B31D-B967D148D234}"/>
                </a:ext>
              </a:extLst>
            </p:cNvPr>
            <p:cNvGrpSpPr/>
            <p:nvPr/>
          </p:nvGrpSpPr>
          <p:grpSpPr>
            <a:xfrm>
              <a:off x="2348581" y="66477"/>
              <a:ext cx="2468524" cy="1625369"/>
              <a:chOff x="3128121" y="237166"/>
              <a:chExt cx="2468524" cy="1625369"/>
            </a:xfrm>
          </p:grpSpPr>
          <p:sp>
            <p:nvSpPr>
              <p:cNvPr id="31" name="橢圓 30">
                <a:extLst>
                  <a:ext uri="{FF2B5EF4-FFF2-40B4-BE49-F238E27FC236}">
                    <a16:creationId xmlns:a16="http://schemas.microsoft.com/office/drawing/2014/main" id="{F933A544-EABC-E643-907B-D6B1F93B4A63}"/>
                  </a:ext>
                </a:extLst>
              </p:cNvPr>
              <p:cNvSpPr/>
              <p:nvPr/>
            </p:nvSpPr>
            <p:spPr>
              <a:xfrm>
                <a:off x="3756689" y="237166"/>
                <a:ext cx="1242361" cy="1312657"/>
              </a:xfrm>
              <a:prstGeom prst="ellipse">
                <a:avLst/>
              </a:prstGeom>
              <a:noFill/>
              <a:ln w="38100">
                <a:solidFill>
                  <a:schemeClr val="tx1"/>
                </a:solidFill>
                <a:prstDash val="sys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TW" altLang="en-US" dirty="0"/>
              </a:p>
            </p:txBody>
          </p:sp>
          <p:sp>
            <p:nvSpPr>
              <p:cNvPr id="32" name="文字方塊 31">
                <a:extLst>
                  <a:ext uri="{FF2B5EF4-FFF2-40B4-BE49-F238E27FC236}">
                    <a16:creationId xmlns:a16="http://schemas.microsoft.com/office/drawing/2014/main" id="{CF4309E4-0AA6-474F-A373-7827CD634AE6}"/>
                  </a:ext>
                </a:extLst>
              </p:cNvPr>
              <p:cNvSpPr txBox="1"/>
              <p:nvPr/>
            </p:nvSpPr>
            <p:spPr>
              <a:xfrm>
                <a:off x="3128121" y="1523981"/>
                <a:ext cx="2468524" cy="338554"/>
              </a:xfrm>
              <a:prstGeom prst="rect">
                <a:avLst/>
              </a:prstGeom>
              <a:noFill/>
            </p:spPr>
            <p:txBody>
              <a:bodyPr wrap="square" rtlCol="0">
                <a:spAutoFit/>
              </a:bodyPr>
              <a:lstStyle/>
              <a:p>
                <a:pPr algn="ctr"/>
                <a:r>
                  <a:rPr kumimoji="1" lang="en-US" altLang="zh-TW" sz="1600" b="1" dirty="0">
                    <a:latin typeface="Times New Roman" panose="02020603050405020304" pitchFamily="18" charset="0"/>
                    <a:cs typeface="Times New Roman" panose="02020603050405020304" pitchFamily="18" charset="0"/>
                  </a:rPr>
                  <a:t>Ethereum Main Net</a:t>
                </a:r>
                <a:endParaRPr kumimoji="1" lang="zh-TW" altLang="en-US" sz="1600" b="1" dirty="0">
                  <a:latin typeface="Times New Roman" panose="02020603050405020304" pitchFamily="18" charset="0"/>
                  <a:cs typeface="Times New Roman" panose="02020603050405020304" pitchFamily="18" charset="0"/>
                </a:endParaRPr>
              </a:p>
            </p:txBody>
          </p:sp>
          <p:pic>
            <p:nvPicPr>
              <p:cNvPr id="34" name="圖片 33">
                <a:extLst>
                  <a:ext uri="{FF2B5EF4-FFF2-40B4-BE49-F238E27FC236}">
                    <a16:creationId xmlns:a16="http://schemas.microsoft.com/office/drawing/2014/main" id="{DE53AC56-00C4-D44D-BAC5-E67E5438CD4F}"/>
                  </a:ext>
                </a:extLst>
              </p:cNvPr>
              <p:cNvPicPr>
                <a:picLocks noChangeAspect="1"/>
              </p:cNvPicPr>
              <p:nvPr/>
            </p:nvPicPr>
            <p:blipFill>
              <a:blip r:embed="rId4"/>
              <a:stretch>
                <a:fillRect/>
              </a:stretch>
            </p:blipFill>
            <p:spPr>
              <a:xfrm>
                <a:off x="4346372" y="346448"/>
                <a:ext cx="410400" cy="410400"/>
              </a:xfrm>
              <a:prstGeom prst="rect">
                <a:avLst/>
              </a:prstGeom>
            </p:spPr>
          </p:pic>
          <p:pic>
            <p:nvPicPr>
              <p:cNvPr id="37" name="圖片 36">
                <a:extLst>
                  <a:ext uri="{FF2B5EF4-FFF2-40B4-BE49-F238E27FC236}">
                    <a16:creationId xmlns:a16="http://schemas.microsoft.com/office/drawing/2014/main" id="{3B0788D3-27F2-1443-95F0-1749C6D918EE}"/>
                  </a:ext>
                </a:extLst>
              </p:cNvPr>
              <p:cNvPicPr>
                <a:picLocks noChangeAspect="1"/>
              </p:cNvPicPr>
              <p:nvPr/>
            </p:nvPicPr>
            <p:blipFill>
              <a:blip r:embed="rId4"/>
              <a:stretch>
                <a:fillRect/>
              </a:stretch>
            </p:blipFill>
            <p:spPr>
              <a:xfrm>
                <a:off x="3836851" y="457024"/>
                <a:ext cx="410400" cy="410400"/>
              </a:xfrm>
              <a:prstGeom prst="rect">
                <a:avLst/>
              </a:prstGeom>
            </p:spPr>
          </p:pic>
          <p:pic>
            <p:nvPicPr>
              <p:cNvPr id="38" name="圖片 37">
                <a:extLst>
                  <a:ext uri="{FF2B5EF4-FFF2-40B4-BE49-F238E27FC236}">
                    <a16:creationId xmlns:a16="http://schemas.microsoft.com/office/drawing/2014/main" id="{77005CDB-2433-B549-A44E-7F3CA5683DF1}"/>
                  </a:ext>
                </a:extLst>
              </p:cNvPr>
              <p:cNvPicPr>
                <a:picLocks noChangeAspect="1"/>
              </p:cNvPicPr>
              <p:nvPr/>
            </p:nvPicPr>
            <p:blipFill>
              <a:blip r:embed="rId4"/>
              <a:stretch>
                <a:fillRect/>
              </a:stretch>
            </p:blipFill>
            <p:spPr>
              <a:xfrm>
                <a:off x="4157183" y="674023"/>
                <a:ext cx="410400" cy="410400"/>
              </a:xfrm>
              <a:prstGeom prst="rect">
                <a:avLst/>
              </a:prstGeom>
            </p:spPr>
          </p:pic>
          <p:pic>
            <p:nvPicPr>
              <p:cNvPr id="39" name="圖片 38">
                <a:extLst>
                  <a:ext uri="{FF2B5EF4-FFF2-40B4-BE49-F238E27FC236}">
                    <a16:creationId xmlns:a16="http://schemas.microsoft.com/office/drawing/2014/main" id="{E8600AB5-04C5-1C4D-89AD-AF38C0E54270}"/>
                  </a:ext>
                </a:extLst>
              </p:cNvPr>
              <p:cNvPicPr>
                <a:picLocks noChangeAspect="1"/>
              </p:cNvPicPr>
              <p:nvPr/>
            </p:nvPicPr>
            <p:blipFill>
              <a:blip r:embed="rId4"/>
              <a:stretch>
                <a:fillRect/>
              </a:stretch>
            </p:blipFill>
            <p:spPr>
              <a:xfrm>
                <a:off x="4589006" y="748511"/>
                <a:ext cx="410400" cy="410400"/>
              </a:xfrm>
              <a:prstGeom prst="rect">
                <a:avLst/>
              </a:prstGeom>
            </p:spPr>
          </p:pic>
          <p:pic>
            <p:nvPicPr>
              <p:cNvPr id="40" name="圖片 39">
                <a:extLst>
                  <a:ext uri="{FF2B5EF4-FFF2-40B4-BE49-F238E27FC236}">
                    <a16:creationId xmlns:a16="http://schemas.microsoft.com/office/drawing/2014/main" id="{B778DEB5-1632-AB41-B7E6-83D333B2CCFF}"/>
                  </a:ext>
                </a:extLst>
              </p:cNvPr>
              <p:cNvPicPr>
                <a:picLocks noChangeAspect="1"/>
              </p:cNvPicPr>
              <p:nvPr/>
            </p:nvPicPr>
            <p:blipFill>
              <a:blip r:embed="rId4"/>
              <a:stretch>
                <a:fillRect/>
              </a:stretch>
            </p:blipFill>
            <p:spPr>
              <a:xfrm>
                <a:off x="3927591" y="984797"/>
                <a:ext cx="410400" cy="410400"/>
              </a:xfrm>
              <a:prstGeom prst="rect">
                <a:avLst/>
              </a:prstGeom>
            </p:spPr>
          </p:pic>
          <p:pic>
            <p:nvPicPr>
              <p:cNvPr id="41" name="圖片 40">
                <a:extLst>
                  <a:ext uri="{FF2B5EF4-FFF2-40B4-BE49-F238E27FC236}">
                    <a16:creationId xmlns:a16="http://schemas.microsoft.com/office/drawing/2014/main" id="{A6AE10C8-6FC5-8A41-AB69-C713099DD8BC}"/>
                  </a:ext>
                </a:extLst>
              </p:cNvPr>
              <p:cNvPicPr>
                <a:picLocks noChangeAspect="1"/>
              </p:cNvPicPr>
              <p:nvPr/>
            </p:nvPicPr>
            <p:blipFill>
              <a:blip r:embed="rId4"/>
              <a:stretch>
                <a:fillRect/>
              </a:stretch>
            </p:blipFill>
            <p:spPr>
              <a:xfrm>
                <a:off x="4338703" y="1062110"/>
                <a:ext cx="410400" cy="410400"/>
              </a:xfrm>
              <a:prstGeom prst="rect">
                <a:avLst/>
              </a:prstGeom>
            </p:spPr>
          </p:pic>
        </p:grpSp>
        <p:pic>
          <p:nvPicPr>
            <p:cNvPr id="55" name="圖片 54">
              <a:extLst>
                <a:ext uri="{FF2B5EF4-FFF2-40B4-BE49-F238E27FC236}">
                  <a16:creationId xmlns:a16="http://schemas.microsoft.com/office/drawing/2014/main" id="{89E75FF9-6D06-F34E-A487-C4B99C23268E}"/>
                </a:ext>
              </a:extLst>
            </p:cNvPr>
            <p:cNvPicPr>
              <a:picLocks noChangeAspect="1"/>
            </p:cNvPicPr>
            <p:nvPr/>
          </p:nvPicPr>
          <p:blipFill>
            <a:blip r:embed="rId5"/>
            <a:stretch>
              <a:fillRect/>
            </a:stretch>
          </p:blipFill>
          <p:spPr>
            <a:xfrm>
              <a:off x="7074872" y="1965927"/>
              <a:ext cx="939597" cy="939597"/>
            </a:xfrm>
            <a:prstGeom prst="rect">
              <a:avLst/>
            </a:prstGeom>
          </p:spPr>
        </p:pic>
        <p:sp>
          <p:nvSpPr>
            <p:cNvPr id="56" name="文字方塊 55">
              <a:extLst>
                <a:ext uri="{FF2B5EF4-FFF2-40B4-BE49-F238E27FC236}">
                  <a16:creationId xmlns:a16="http://schemas.microsoft.com/office/drawing/2014/main" id="{A680F72C-406B-5F46-A665-64848987377E}"/>
                </a:ext>
              </a:extLst>
            </p:cNvPr>
            <p:cNvSpPr txBox="1"/>
            <p:nvPr/>
          </p:nvSpPr>
          <p:spPr>
            <a:xfrm>
              <a:off x="7160591" y="2202777"/>
              <a:ext cx="788999" cy="307777"/>
            </a:xfrm>
            <a:prstGeom prst="rect">
              <a:avLst/>
            </a:prstGeom>
            <a:noFill/>
          </p:spPr>
          <p:txBody>
            <a:bodyPr wrap="none" rtlCol="0">
              <a:spAutoFit/>
            </a:bodyPr>
            <a:lstStyle/>
            <a:p>
              <a:r>
                <a:rPr kumimoji="1" lang="en-US" altLang="zh-TW" b="1" dirty="0">
                  <a:latin typeface="Times New Roman" panose="02020603050405020304" pitchFamily="18" charset="0"/>
                  <a:cs typeface="Times New Roman" panose="02020603050405020304" pitchFamily="18" charset="0"/>
                </a:rPr>
                <a:t>Web UI</a:t>
              </a:r>
              <a:endParaRPr kumimoji="1" lang="zh-TW" altLang="en-US" b="1" dirty="0">
                <a:latin typeface="Times New Roman" panose="02020603050405020304" pitchFamily="18" charset="0"/>
                <a:cs typeface="Times New Roman" panose="02020603050405020304" pitchFamily="18" charset="0"/>
              </a:endParaRPr>
            </a:p>
          </p:txBody>
        </p:sp>
        <p:sp>
          <p:nvSpPr>
            <p:cNvPr id="60" name="文字方塊 59">
              <a:extLst>
                <a:ext uri="{FF2B5EF4-FFF2-40B4-BE49-F238E27FC236}">
                  <a16:creationId xmlns:a16="http://schemas.microsoft.com/office/drawing/2014/main" id="{ABD148AB-8700-C247-8F11-5FC53F59365B}"/>
                </a:ext>
              </a:extLst>
            </p:cNvPr>
            <p:cNvSpPr txBox="1"/>
            <p:nvPr/>
          </p:nvSpPr>
          <p:spPr>
            <a:xfrm>
              <a:off x="7706973" y="1503315"/>
              <a:ext cx="822661" cy="307777"/>
            </a:xfrm>
            <a:prstGeom prst="rect">
              <a:avLst/>
            </a:prstGeom>
            <a:noFill/>
          </p:spPr>
          <p:txBody>
            <a:bodyPr wrap="non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Monitor</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cxnSp>
          <p:nvCxnSpPr>
            <p:cNvPr id="62" name="直線箭頭接點 61">
              <a:extLst>
                <a:ext uri="{FF2B5EF4-FFF2-40B4-BE49-F238E27FC236}">
                  <a16:creationId xmlns:a16="http://schemas.microsoft.com/office/drawing/2014/main" id="{25B45ADB-741C-AE40-ABF8-1B2592A74BAF}"/>
                </a:ext>
              </a:extLst>
            </p:cNvPr>
            <p:cNvCxnSpPr>
              <a:cxnSpLocks/>
            </p:cNvCxnSpPr>
            <p:nvPr/>
          </p:nvCxnSpPr>
          <p:spPr>
            <a:xfrm flipV="1">
              <a:off x="7642294" y="2857884"/>
              <a:ext cx="1" cy="493316"/>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64" name="文字方塊 63">
              <a:extLst>
                <a:ext uri="{FF2B5EF4-FFF2-40B4-BE49-F238E27FC236}">
                  <a16:creationId xmlns:a16="http://schemas.microsoft.com/office/drawing/2014/main" id="{E6D06312-65DD-B745-95AB-70E1C6BBEAC1}"/>
                </a:ext>
              </a:extLst>
            </p:cNvPr>
            <p:cNvSpPr txBox="1"/>
            <p:nvPr/>
          </p:nvSpPr>
          <p:spPr>
            <a:xfrm>
              <a:off x="7719236" y="2938980"/>
              <a:ext cx="673582" cy="307777"/>
            </a:xfrm>
            <a:prstGeom prst="rect">
              <a:avLst/>
            </a:prstGeom>
            <a:noFill/>
          </p:spPr>
          <p:txBody>
            <a:bodyPr wrap="non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Query</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cxnSp>
          <p:nvCxnSpPr>
            <p:cNvPr id="67" name="直線箭頭接點 66">
              <a:extLst>
                <a:ext uri="{FF2B5EF4-FFF2-40B4-BE49-F238E27FC236}">
                  <a16:creationId xmlns:a16="http://schemas.microsoft.com/office/drawing/2014/main" id="{7245CC2A-B0B7-7940-A369-FC7AF3BF3C42}"/>
                </a:ext>
              </a:extLst>
            </p:cNvPr>
            <p:cNvCxnSpPr>
              <a:cxnSpLocks/>
            </p:cNvCxnSpPr>
            <p:nvPr/>
          </p:nvCxnSpPr>
          <p:spPr>
            <a:xfrm flipH="1">
              <a:off x="7676025" y="1310299"/>
              <a:ext cx="2" cy="716988"/>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箭頭接點 70">
              <a:extLst>
                <a:ext uri="{FF2B5EF4-FFF2-40B4-BE49-F238E27FC236}">
                  <a16:creationId xmlns:a16="http://schemas.microsoft.com/office/drawing/2014/main" id="{4CA8821A-B672-3C44-8F4C-908BEACB3CCB}"/>
                </a:ext>
              </a:extLst>
            </p:cNvPr>
            <p:cNvCxnSpPr>
              <a:cxnSpLocks/>
            </p:cNvCxnSpPr>
            <p:nvPr/>
          </p:nvCxnSpPr>
          <p:spPr>
            <a:xfrm flipV="1">
              <a:off x="7458773" y="1297427"/>
              <a:ext cx="2" cy="716988"/>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nvGrpSpPr>
            <p:cNvPr id="84" name="群組 83">
              <a:extLst>
                <a:ext uri="{FF2B5EF4-FFF2-40B4-BE49-F238E27FC236}">
                  <a16:creationId xmlns:a16="http://schemas.microsoft.com/office/drawing/2014/main" id="{ADD4777A-BE42-BD4E-9383-D3254CAA7775}"/>
                </a:ext>
              </a:extLst>
            </p:cNvPr>
            <p:cNvGrpSpPr/>
            <p:nvPr/>
          </p:nvGrpSpPr>
          <p:grpSpPr>
            <a:xfrm>
              <a:off x="4903476" y="3530631"/>
              <a:ext cx="1640193" cy="1612869"/>
              <a:chOff x="3672625" y="3327883"/>
              <a:chExt cx="1640193" cy="1612869"/>
            </a:xfrm>
          </p:grpSpPr>
          <p:grpSp>
            <p:nvGrpSpPr>
              <p:cNvPr id="79" name="群組 78">
                <a:extLst>
                  <a:ext uri="{FF2B5EF4-FFF2-40B4-BE49-F238E27FC236}">
                    <a16:creationId xmlns:a16="http://schemas.microsoft.com/office/drawing/2014/main" id="{4320CB96-C285-3F43-9651-0A27C96C36C4}"/>
                  </a:ext>
                </a:extLst>
              </p:cNvPr>
              <p:cNvGrpSpPr/>
              <p:nvPr/>
            </p:nvGrpSpPr>
            <p:grpSpPr>
              <a:xfrm>
                <a:off x="3930969" y="3327883"/>
                <a:ext cx="1109180" cy="1156752"/>
                <a:chOff x="5749360" y="3223183"/>
                <a:chExt cx="1312657" cy="1343018"/>
              </a:xfrm>
            </p:grpSpPr>
            <p:pic>
              <p:nvPicPr>
                <p:cNvPr id="75" name="圖片 74">
                  <a:extLst>
                    <a:ext uri="{FF2B5EF4-FFF2-40B4-BE49-F238E27FC236}">
                      <a16:creationId xmlns:a16="http://schemas.microsoft.com/office/drawing/2014/main" id="{268CDF6A-5460-C544-A642-7B6058B85BF4}"/>
                    </a:ext>
                  </a:extLst>
                </p:cNvPr>
                <p:cNvPicPr>
                  <a:picLocks noChangeAspect="1"/>
                </p:cNvPicPr>
                <p:nvPr/>
              </p:nvPicPr>
              <p:blipFill>
                <a:blip r:embed="rId6"/>
                <a:stretch>
                  <a:fillRect/>
                </a:stretch>
              </p:blipFill>
              <p:spPr>
                <a:xfrm>
                  <a:off x="5880393" y="3950928"/>
                  <a:ext cx="610044" cy="615273"/>
                </a:xfrm>
                <a:prstGeom prst="rect">
                  <a:avLst/>
                </a:prstGeom>
              </p:spPr>
            </p:pic>
            <p:pic>
              <p:nvPicPr>
                <p:cNvPr id="78" name="圖片 77">
                  <a:extLst>
                    <a:ext uri="{FF2B5EF4-FFF2-40B4-BE49-F238E27FC236}">
                      <a16:creationId xmlns:a16="http://schemas.microsoft.com/office/drawing/2014/main" id="{B4BEE6A5-C272-CD42-AAAB-D6C71211C75E}"/>
                    </a:ext>
                  </a:extLst>
                </p:cNvPr>
                <p:cNvPicPr>
                  <a:picLocks noChangeAspect="1"/>
                </p:cNvPicPr>
                <p:nvPr/>
              </p:nvPicPr>
              <p:blipFill>
                <a:blip r:embed="rId7"/>
                <a:stretch>
                  <a:fillRect/>
                </a:stretch>
              </p:blipFill>
              <p:spPr>
                <a:xfrm>
                  <a:off x="5749360" y="3223183"/>
                  <a:ext cx="1312657" cy="1312657"/>
                </a:xfrm>
                <a:prstGeom prst="rect">
                  <a:avLst/>
                </a:prstGeom>
              </p:spPr>
            </p:pic>
          </p:grpSp>
          <p:sp>
            <p:nvSpPr>
              <p:cNvPr id="80" name="文字方塊 79">
                <a:extLst>
                  <a:ext uri="{FF2B5EF4-FFF2-40B4-BE49-F238E27FC236}">
                    <a16:creationId xmlns:a16="http://schemas.microsoft.com/office/drawing/2014/main" id="{0D1D65EB-A120-F341-AB9D-F0B8CEC1A897}"/>
                  </a:ext>
                </a:extLst>
              </p:cNvPr>
              <p:cNvSpPr txBox="1"/>
              <p:nvPr/>
            </p:nvSpPr>
            <p:spPr>
              <a:xfrm>
                <a:off x="3672625" y="4417532"/>
                <a:ext cx="1640193" cy="523220"/>
              </a:xfrm>
              <a:prstGeom prst="rect">
                <a:avLst/>
              </a:prstGeom>
              <a:noFill/>
            </p:spPr>
            <p:txBody>
              <a:bodyPr wrap="none" rtlCol="0">
                <a:spAutoFit/>
              </a:bodyPr>
              <a:lstStyle/>
              <a:p>
                <a:pPr algn="ctr"/>
                <a:r>
                  <a:rPr kumimoji="1" lang="en-US" altLang="zh-TW" b="1" dirty="0">
                    <a:latin typeface="Times New Roman" panose="02020603050405020304" pitchFamily="18" charset="0"/>
                    <a:cs typeface="Times New Roman" panose="02020603050405020304" pitchFamily="18" charset="0"/>
                  </a:rPr>
                  <a:t>Smart Contract</a:t>
                </a:r>
              </a:p>
              <a:p>
                <a:pPr algn="ctr"/>
                <a:r>
                  <a:rPr kumimoji="1" lang="en-US" altLang="zh-TW" b="1" dirty="0" err="1">
                    <a:latin typeface="Times New Roman" panose="02020603050405020304" pitchFamily="18" charset="0"/>
                    <a:cs typeface="Times New Roman" panose="02020603050405020304" pitchFamily="18" charset="0"/>
                  </a:rPr>
                  <a:t>Oraclize</a:t>
                </a:r>
                <a:r>
                  <a:rPr kumimoji="1" lang="en-US" altLang="zh-TW" b="1" dirty="0">
                    <a:latin typeface="Times New Roman" panose="02020603050405020304" pitchFamily="18" charset="0"/>
                    <a:cs typeface="Times New Roman" panose="02020603050405020304" pitchFamily="18" charset="0"/>
                  </a:rPr>
                  <a:t>(Provable)</a:t>
                </a:r>
                <a:endParaRPr kumimoji="1" lang="zh-TW" altLang="en-US" b="1" dirty="0">
                  <a:latin typeface="Times New Roman" panose="02020603050405020304" pitchFamily="18" charset="0"/>
                  <a:cs typeface="Times New Roman" panose="02020603050405020304" pitchFamily="18" charset="0"/>
                </a:endParaRPr>
              </a:p>
            </p:txBody>
          </p:sp>
        </p:grpSp>
        <p:cxnSp>
          <p:nvCxnSpPr>
            <p:cNvPr id="86" name="直線接點 85">
              <a:extLst>
                <a:ext uri="{FF2B5EF4-FFF2-40B4-BE49-F238E27FC236}">
                  <a16:creationId xmlns:a16="http://schemas.microsoft.com/office/drawing/2014/main" id="{B0D8FF0E-F6B2-324A-A8FB-AF2DDF42B23A}"/>
                </a:ext>
              </a:extLst>
            </p:cNvPr>
            <p:cNvCxnSpPr>
              <a:cxnSpLocks/>
            </p:cNvCxnSpPr>
            <p:nvPr/>
          </p:nvCxnSpPr>
          <p:spPr>
            <a:xfrm flipH="1">
              <a:off x="6310411" y="4095932"/>
              <a:ext cx="516422" cy="0"/>
            </a:xfrm>
            <a:prstGeom prst="line">
              <a:avLst/>
            </a:prstGeom>
            <a:ln w="31750">
              <a:solidFill>
                <a:schemeClr val="accent5">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直線箭頭接點 92">
              <a:extLst>
                <a:ext uri="{FF2B5EF4-FFF2-40B4-BE49-F238E27FC236}">
                  <a16:creationId xmlns:a16="http://schemas.microsoft.com/office/drawing/2014/main" id="{2D25D85C-DECB-A94D-AD2F-3BF458A42692}"/>
                </a:ext>
              </a:extLst>
            </p:cNvPr>
            <p:cNvCxnSpPr>
              <a:cxnSpLocks/>
              <a:endCxn id="78" idx="1"/>
            </p:cNvCxnSpPr>
            <p:nvPr/>
          </p:nvCxnSpPr>
          <p:spPr>
            <a:xfrm>
              <a:off x="1884512" y="4095932"/>
              <a:ext cx="3277308" cy="0"/>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95" name="文字方塊 94">
              <a:extLst>
                <a:ext uri="{FF2B5EF4-FFF2-40B4-BE49-F238E27FC236}">
                  <a16:creationId xmlns:a16="http://schemas.microsoft.com/office/drawing/2014/main" id="{1191AD8A-2C97-7544-A8C9-FC737A21FE96}"/>
                </a:ext>
              </a:extLst>
            </p:cNvPr>
            <p:cNvSpPr txBox="1"/>
            <p:nvPr/>
          </p:nvSpPr>
          <p:spPr>
            <a:xfrm>
              <a:off x="3080425" y="4114636"/>
              <a:ext cx="774571" cy="307777"/>
            </a:xfrm>
            <a:prstGeom prst="rect">
              <a:avLst/>
            </a:prstGeom>
            <a:noFill/>
          </p:spPr>
          <p:txBody>
            <a:bodyPr wrap="non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Trigger</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grpSp>
          <p:nvGrpSpPr>
            <p:cNvPr id="30" name="群組 29">
              <a:extLst>
                <a:ext uri="{FF2B5EF4-FFF2-40B4-BE49-F238E27FC236}">
                  <a16:creationId xmlns:a16="http://schemas.microsoft.com/office/drawing/2014/main" id="{FD73C17B-6EB5-A442-BE94-FAF0772FB2D4}"/>
                </a:ext>
              </a:extLst>
            </p:cNvPr>
            <p:cNvGrpSpPr/>
            <p:nvPr/>
          </p:nvGrpSpPr>
          <p:grpSpPr>
            <a:xfrm rot="20869649">
              <a:off x="4261049" y="2893085"/>
              <a:ext cx="946413" cy="900924"/>
              <a:chOff x="4319109" y="2681706"/>
              <a:chExt cx="946413" cy="900924"/>
            </a:xfrm>
          </p:grpSpPr>
          <p:cxnSp>
            <p:nvCxnSpPr>
              <p:cNvPr id="96" name="直線箭頭接點 95">
                <a:extLst>
                  <a:ext uri="{FF2B5EF4-FFF2-40B4-BE49-F238E27FC236}">
                    <a16:creationId xmlns:a16="http://schemas.microsoft.com/office/drawing/2014/main" id="{7640CA24-F5C5-F145-A9CF-1DC61DFBE914}"/>
                  </a:ext>
                </a:extLst>
              </p:cNvPr>
              <p:cNvCxnSpPr>
                <a:cxnSpLocks/>
              </p:cNvCxnSpPr>
              <p:nvPr/>
            </p:nvCxnSpPr>
            <p:spPr>
              <a:xfrm flipH="1" flipV="1">
                <a:off x="4386114" y="2681706"/>
                <a:ext cx="879408" cy="822776"/>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線箭頭接點 98">
                <a:extLst>
                  <a:ext uri="{FF2B5EF4-FFF2-40B4-BE49-F238E27FC236}">
                    <a16:creationId xmlns:a16="http://schemas.microsoft.com/office/drawing/2014/main" id="{91419A0C-06F0-3E4F-B87C-2425872879CD}"/>
                  </a:ext>
                </a:extLst>
              </p:cNvPr>
              <p:cNvCxnSpPr>
                <a:cxnSpLocks/>
              </p:cNvCxnSpPr>
              <p:nvPr/>
            </p:nvCxnSpPr>
            <p:spPr>
              <a:xfrm>
                <a:off x="4319109" y="2785440"/>
                <a:ext cx="838933" cy="797190"/>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sp>
          <p:nvSpPr>
            <p:cNvPr id="108" name="文字方塊 107">
              <a:extLst>
                <a:ext uri="{FF2B5EF4-FFF2-40B4-BE49-F238E27FC236}">
                  <a16:creationId xmlns:a16="http://schemas.microsoft.com/office/drawing/2014/main" id="{37CE55D0-0832-7D45-B77D-572B6BF883C7}"/>
                </a:ext>
              </a:extLst>
            </p:cNvPr>
            <p:cNvSpPr txBox="1"/>
            <p:nvPr/>
          </p:nvSpPr>
          <p:spPr>
            <a:xfrm>
              <a:off x="4666144" y="3003037"/>
              <a:ext cx="503664" cy="307777"/>
            </a:xfrm>
            <a:prstGeom prst="rect">
              <a:avLst/>
            </a:prstGeom>
            <a:noFill/>
          </p:spPr>
          <p:txBody>
            <a:bodyPr wrap="non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Call</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cxnSp>
          <p:nvCxnSpPr>
            <p:cNvPr id="136" name="直線箭頭接點 135">
              <a:extLst>
                <a:ext uri="{FF2B5EF4-FFF2-40B4-BE49-F238E27FC236}">
                  <a16:creationId xmlns:a16="http://schemas.microsoft.com/office/drawing/2014/main" id="{44DA3D48-61BD-3742-98FE-B8523D13A6E0}"/>
                </a:ext>
              </a:extLst>
            </p:cNvPr>
            <p:cNvCxnSpPr>
              <a:cxnSpLocks/>
            </p:cNvCxnSpPr>
            <p:nvPr/>
          </p:nvCxnSpPr>
          <p:spPr>
            <a:xfrm flipV="1">
              <a:off x="3663227" y="1637888"/>
              <a:ext cx="4776" cy="562661"/>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線箭頭接點 136">
              <a:extLst>
                <a:ext uri="{FF2B5EF4-FFF2-40B4-BE49-F238E27FC236}">
                  <a16:creationId xmlns:a16="http://schemas.microsoft.com/office/drawing/2014/main" id="{E7B0ADF5-B6FA-A040-9907-B0E0BAB4C050}"/>
                </a:ext>
              </a:extLst>
            </p:cNvPr>
            <p:cNvCxnSpPr>
              <a:cxnSpLocks/>
            </p:cNvCxnSpPr>
            <p:nvPr/>
          </p:nvCxnSpPr>
          <p:spPr>
            <a:xfrm>
              <a:off x="3489554" y="1685323"/>
              <a:ext cx="0" cy="535633"/>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38" name="文字方塊 137">
              <a:extLst>
                <a:ext uri="{FF2B5EF4-FFF2-40B4-BE49-F238E27FC236}">
                  <a16:creationId xmlns:a16="http://schemas.microsoft.com/office/drawing/2014/main" id="{94C896FE-9916-A74B-BEA4-F882C9336AC0}"/>
                </a:ext>
              </a:extLst>
            </p:cNvPr>
            <p:cNvSpPr txBox="1"/>
            <p:nvPr/>
          </p:nvSpPr>
          <p:spPr>
            <a:xfrm>
              <a:off x="3675922" y="1803639"/>
              <a:ext cx="894867" cy="307777"/>
            </a:xfrm>
            <a:prstGeom prst="rect">
              <a:avLst/>
            </a:prstGeom>
            <a:noFill/>
          </p:spPr>
          <p:txBody>
            <a:bodyPr wrap="squar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Get </a:t>
              </a:r>
              <a:r>
                <a:rPr kumimoji="1" lang="en-US" altLang="zh-TW" b="1" dirty="0" err="1">
                  <a:solidFill>
                    <a:srgbClr val="7030A0"/>
                  </a:solidFill>
                  <a:latin typeface="Times New Roman" panose="02020603050405020304" pitchFamily="18" charset="0"/>
                  <a:cs typeface="Times New Roman" panose="02020603050405020304" pitchFamily="18" charset="0"/>
                </a:rPr>
                <a:t>Txs</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sp>
          <p:nvSpPr>
            <p:cNvPr id="145" name="圓角矩形 144">
              <a:extLst>
                <a:ext uri="{FF2B5EF4-FFF2-40B4-BE49-F238E27FC236}">
                  <a16:creationId xmlns:a16="http://schemas.microsoft.com/office/drawing/2014/main" id="{067B3C81-41E9-5942-98EB-7AD6F2EC9721}"/>
                </a:ext>
              </a:extLst>
            </p:cNvPr>
            <p:cNvSpPr/>
            <p:nvPr/>
          </p:nvSpPr>
          <p:spPr>
            <a:xfrm>
              <a:off x="4870613" y="3419657"/>
              <a:ext cx="3813945" cy="1723842"/>
            </a:xfrm>
            <a:prstGeom prst="roundRect">
              <a:avLst/>
            </a:prstGeom>
            <a:no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29" name="群組 28">
              <a:extLst>
                <a:ext uri="{FF2B5EF4-FFF2-40B4-BE49-F238E27FC236}">
                  <a16:creationId xmlns:a16="http://schemas.microsoft.com/office/drawing/2014/main" id="{936E27ED-F016-B646-8C57-5D2472074B63}"/>
                </a:ext>
              </a:extLst>
            </p:cNvPr>
            <p:cNvGrpSpPr/>
            <p:nvPr/>
          </p:nvGrpSpPr>
          <p:grpSpPr>
            <a:xfrm>
              <a:off x="2939334" y="2239981"/>
              <a:ext cx="1317990" cy="1393477"/>
              <a:chOff x="2562468" y="2152826"/>
              <a:chExt cx="1317990" cy="1393477"/>
            </a:xfrm>
          </p:grpSpPr>
          <p:sp>
            <p:nvSpPr>
              <p:cNvPr id="43" name="文字方塊 42">
                <a:extLst>
                  <a:ext uri="{FF2B5EF4-FFF2-40B4-BE49-F238E27FC236}">
                    <a16:creationId xmlns:a16="http://schemas.microsoft.com/office/drawing/2014/main" id="{E2239689-D2BE-8F40-8EAF-EE7C22BAFD95}"/>
                  </a:ext>
                </a:extLst>
              </p:cNvPr>
              <p:cNvSpPr txBox="1"/>
              <p:nvPr/>
            </p:nvSpPr>
            <p:spPr>
              <a:xfrm>
                <a:off x="2562468" y="3238526"/>
                <a:ext cx="1317990" cy="307777"/>
              </a:xfrm>
              <a:prstGeom prst="rect">
                <a:avLst/>
              </a:prstGeom>
              <a:noFill/>
            </p:spPr>
            <p:txBody>
              <a:bodyPr wrap="none" rtlCol="0">
                <a:spAutoFit/>
              </a:bodyPr>
              <a:lstStyle/>
              <a:p>
                <a:r>
                  <a:rPr kumimoji="1" lang="en-US" altLang="zh-TW" b="1" dirty="0" err="1">
                    <a:latin typeface="Times New Roman" panose="02020603050405020304" pitchFamily="18" charset="0"/>
                    <a:cs typeface="Times New Roman" panose="02020603050405020304" pitchFamily="18" charset="0"/>
                  </a:rPr>
                  <a:t>Etherscan</a:t>
                </a:r>
                <a:r>
                  <a:rPr kumimoji="1" lang="en-US" altLang="zh-TW" b="1" dirty="0">
                    <a:latin typeface="Times New Roman" panose="02020603050405020304" pitchFamily="18" charset="0"/>
                    <a:cs typeface="Times New Roman" panose="02020603050405020304" pitchFamily="18" charset="0"/>
                  </a:rPr>
                  <a:t> API</a:t>
                </a:r>
                <a:endParaRPr kumimoji="1" lang="zh-TW" altLang="en-US" b="1" dirty="0">
                  <a:latin typeface="Times New Roman" panose="02020603050405020304" pitchFamily="18" charset="0"/>
                  <a:cs typeface="Times New Roman" panose="02020603050405020304" pitchFamily="18" charset="0"/>
                </a:endParaRPr>
              </a:p>
            </p:txBody>
          </p:sp>
          <p:pic>
            <p:nvPicPr>
              <p:cNvPr id="160" name="圖片 159">
                <a:extLst>
                  <a:ext uri="{FF2B5EF4-FFF2-40B4-BE49-F238E27FC236}">
                    <a16:creationId xmlns:a16="http://schemas.microsoft.com/office/drawing/2014/main" id="{81EB88C2-FDEE-FA42-82E4-9B82A67A0DFA}"/>
                  </a:ext>
                </a:extLst>
              </p:cNvPr>
              <p:cNvPicPr>
                <a:picLocks noChangeAspect="1"/>
              </p:cNvPicPr>
              <p:nvPr/>
            </p:nvPicPr>
            <p:blipFill>
              <a:blip r:embed="rId8"/>
              <a:stretch>
                <a:fillRect/>
              </a:stretch>
            </p:blipFill>
            <p:spPr>
              <a:xfrm>
                <a:off x="2691700" y="2152826"/>
                <a:ext cx="1064292" cy="1064292"/>
              </a:xfrm>
              <a:prstGeom prst="rect">
                <a:avLst/>
              </a:prstGeom>
            </p:spPr>
          </p:pic>
        </p:grpSp>
        <p:cxnSp>
          <p:nvCxnSpPr>
            <p:cNvPr id="57" name="直線箭頭接點 56">
              <a:extLst>
                <a:ext uri="{FF2B5EF4-FFF2-40B4-BE49-F238E27FC236}">
                  <a16:creationId xmlns:a16="http://schemas.microsoft.com/office/drawing/2014/main" id="{963C5AA8-1D87-E343-BDED-1EFA50E3E616}"/>
                </a:ext>
              </a:extLst>
            </p:cNvPr>
            <p:cNvCxnSpPr>
              <a:cxnSpLocks/>
            </p:cNvCxnSpPr>
            <p:nvPr/>
          </p:nvCxnSpPr>
          <p:spPr>
            <a:xfrm>
              <a:off x="7455181" y="2884120"/>
              <a:ext cx="8831" cy="479654"/>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nvGrpSpPr>
            <p:cNvPr id="25" name="群組 24">
              <a:extLst>
                <a:ext uri="{FF2B5EF4-FFF2-40B4-BE49-F238E27FC236}">
                  <a16:creationId xmlns:a16="http://schemas.microsoft.com/office/drawing/2014/main" id="{A5B6B13E-1F3E-C44A-86D0-6ED897477D61}"/>
                </a:ext>
              </a:extLst>
            </p:cNvPr>
            <p:cNvGrpSpPr/>
            <p:nvPr/>
          </p:nvGrpSpPr>
          <p:grpSpPr>
            <a:xfrm>
              <a:off x="437779" y="3171260"/>
              <a:ext cx="1299974" cy="1960605"/>
              <a:chOff x="775858" y="3141759"/>
              <a:chExt cx="1299974" cy="1960605"/>
            </a:xfrm>
          </p:grpSpPr>
          <p:grpSp>
            <p:nvGrpSpPr>
              <p:cNvPr id="124" name="群組 123">
                <a:extLst>
                  <a:ext uri="{FF2B5EF4-FFF2-40B4-BE49-F238E27FC236}">
                    <a16:creationId xmlns:a16="http://schemas.microsoft.com/office/drawing/2014/main" id="{46E81F90-F94B-0445-BD50-E8BCD30356C2}"/>
                  </a:ext>
                </a:extLst>
              </p:cNvPr>
              <p:cNvGrpSpPr/>
              <p:nvPr/>
            </p:nvGrpSpPr>
            <p:grpSpPr>
              <a:xfrm>
                <a:off x="775858" y="3474207"/>
                <a:ext cx="1299974" cy="1628157"/>
                <a:chOff x="438944" y="3238862"/>
                <a:chExt cx="1299974" cy="1628157"/>
              </a:xfrm>
            </p:grpSpPr>
            <p:pic>
              <p:nvPicPr>
                <p:cNvPr id="5" name="圖片 4">
                  <a:extLst>
                    <a:ext uri="{FF2B5EF4-FFF2-40B4-BE49-F238E27FC236}">
                      <a16:creationId xmlns:a16="http://schemas.microsoft.com/office/drawing/2014/main" id="{2346D825-27BB-CD41-AB6D-C9CABF634822}"/>
                    </a:ext>
                  </a:extLst>
                </p:cNvPr>
                <p:cNvPicPr>
                  <a:picLocks noChangeAspect="1"/>
                </p:cNvPicPr>
                <p:nvPr/>
              </p:nvPicPr>
              <p:blipFill>
                <a:blip r:embed="rId9"/>
                <a:stretch>
                  <a:fillRect/>
                </a:stretch>
              </p:blipFill>
              <p:spPr>
                <a:xfrm>
                  <a:off x="438944" y="3238862"/>
                  <a:ext cx="1286267" cy="1286267"/>
                </a:xfrm>
                <a:prstGeom prst="rect">
                  <a:avLst/>
                </a:prstGeom>
              </p:spPr>
            </p:pic>
            <p:sp>
              <p:nvSpPr>
                <p:cNvPr id="7" name="文字方塊 6">
                  <a:extLst>
                    <a:ext uri="{FF2B5EF4-FFF2-40B4-BE49-F238E27FC236}">
                      <a16:creationId xmlns:a16="http://schemas.microsoft.com/office/drawing/2014/main" id="{FD1A86D9-5F23-3845-915D-F84AE6238E8D}"/>
                    </a:ext>
                  </a:extLst>
                </p:cNvPr>
                <p:cNvSpPr txBox="1"/>
                <p:nvPr/>
              </p:nvSpPr>
              <p:spPr>
                <a:xfrm>
                  <a:off x="451386" y="4528465"/>
                  <a:ext cx="1287532" cy="338554"/>
                </a:xfrm>
                <a:prstGeom prst="rect">
                  <a:avLst/>
                </a:prstGeom>
                <a:noFill/>
              </p:spPr>
              <p:txBody>
                <a:bodyPr wrap="none" rtlCol="0">
                  <a:spAutoFit/>
                </a:bodyPr>
                <a:lstStyle/>
                <a:p>
                  <a:r>
                    <a:rPr kumimoji="1" lang="en-US" altLang="zh-TW" sz="1600" b="1" dirty="0">
                      <a:latin typeface="Times New Roman" panose="02020603050405020304" pitchFamily="18" charset="0"/>
                      <a:cs typeface="Times New Roman" panose="02020603050405020304" pitchFamily="18" charset="0"/>
                    </a:rPr>
                    <a:t>Time Oracle</a:t>
                  </a:r>
                  <a:endParaRPr kumimoji="1" lang="zh-TW" altLang="en-US" sz="1600" b="1" dirty="0">
                    <a:latin typeface="Times New Roman" panose="02020603050405020304" pitchFamily="18" charset="0"/>
                    <a:cs typeface="Times New Roman" panose="02020603050405020304" pitchFamily="18" charset="0"/>
                  </a:endParaRPr>
                </a:p>
              </p:txBody>
            </p:sp>
          </p:grpSp>
          <p:sp>
            <p:nvSpPr>
              <p:cNvPr id="22" name="文字方塊 21">
                <a:extLst>
                  <a:ext uri="{FF2B5EF4-FFF2-40B4-BE49-F238E27FC236}">
                    <a16:creationId xmlns:a16="http://schemas.microsoft.com/office/drawing/2014/main" id="{FA7B04D0-9B09-2C4C-8952-054889E9D7CC}"/>
                  </a:ext>
                </a:extLst>
              </p:cNvPr>
              <p:cNvSpPr txBox="1"/>
              <p:nvPr/>
            </p:nvSpPr>
            <p:spPr>
              <a:xfrm>
                <a:off x="964277" y="3141759"/>
                <a:ext cx="954107" cy="307777"/>
              </a:xfrm>
              <a:prstGeom prst="rect">
                <a:avLst/>
              </a:prstGeom>
              <a:noFill/>
            </p:spPr>
            <p:txBody>
              <a:bodyPr wrap="none" rtlCol="0">
                <a:spAutoFit/>
              </a:bodyPr>
              <a:lstStyle/>
              <a:p>
                <a:r>
                  <a:rPr kumimoji="1" lang="en-US" altLang="zh-TW" b="1" i="1" dirty="0">
                    <a:latin typeface="Times New Roman" panose="02020603050405020304" pitchFamily="18" charset="0"/>
                    <a:cs typeface="Times New Roman" panose="02020603050405020304" pitchFamily="18" charset="0"/>
                  </a:rPr>
                  <a:t>Trigger/8s</a:t>
                </a:r>
                <a:endParaRPr kumimoji="1" lang="zh-TW" altLang="en-US" b="1" i="1" dirty="0">
                  <a:latin typeface="Times New Roman" panose="02020603050405020304" pitchFamily="18" charset="0"/>
                  <a:cs typeface="Times New Roman" panose="02020603050405020304" pitchFamily="18" charset="0"/>
                </a:endParaRPr>
              </a:p>
            </p:txBody>
          </p:sp>
        </p:grpSp>
        <p:grpSp>
          <p:nvGrpSpPr>
            <p:cNvPr id="81" name="群組 80">
              <a:extLst>
                <a:ext uri="{FF2B5EF4-FFF2-40B4-BE49-F238E27FC236}">
                  <a16:creationId xmlns:a16="http://schemas.microsoft.com/office/drawing/2014/main" id="{88A453AB-17FF-5446-9418-11B28BD61910}"/>
                </a:ext>
              </a:extLst>
            </p:cNvPr>
            <p:cNvGrpSpPr/>
            <p:nvPr/>
          </p:nvGrpSpPr>
          <p:grpSpPr>
            <a:xfrm>
              <a:off x="6446579" y="166310"/>
              <a:ext cx="2279771" cy="1141248"/>
              <a:chOff x="292893" y="3760669"/>
              <a:chExt cx="2279771" cy="1141248"/>
            </a:xfrm>
          </p:grpSpPr>
          <p:pic>
            <p:nvPicPr>
              <p:cNvPr id="82" name="圖片 81">
                <a:extLst>
                  <a:ext uri="{FF2B5EF4-FFF2-40B4-BE49-F238E27FC236}">
                    <a16:creationId xmlns:a16="http://schemas.microsoft.com/office/drawing/2014/main" id="{3B67D617-A0D7-6149-8C73-78C8ECD70585}"/>
                  </a:ext>
                </a:extLst>
              </p:cNvPr>
              <p:cNvPicPr>
                <a:picLocks noChangeAspect="1"/>
              </p:cNvPicPr>
              <p:nvPr/>
            </p:nvPicPr>
            <p:blipFill>
              <a:blip r:embed="rId10"/>
              <a:stretch>
                <a:fillRect/>
              </a:stretch>
            </p:blipFill>
            <p:spPr>
              <a:xfrm>
                <a:off x="292893" y="4116935"/>
                <a:ext cx="716525" cy="716525"/>
              </a:xfrm>
              <a:prstGeom prst="rect">
                <a:avLst/>
              </a:prstGeom>
            </p:spPr>
          </p:pic>
          <p:pic>
            <p:nvPicPr>
              <p:cNvPr id="83" name="圖片 82">
                <a:extLst>
                  <a:ext uri="{FF2B5EF4-FFF2-40B4-BE49-F238E27FC236}">
                    <a16:creationId xmlns:a16="http://schemas.microsoft.com/office/drawing/2014/main" id="{4F8F1DE4-E8E4-D745-8940-80006A5EFFB0}"/>
                  </a:ext>
                </a:extLst>
              </p:cNvPr>
              <p:cNvPicPr>
                <a:picLocks noChangeAspect="1"/>
              </p:cNvPicPr>
              <p:nvPr/>
            </p:nvPicPr>
            <p:blipFill>
              <a:blip r:embed="rId11"/>
              <a:stretch>
                <a:fillRect/>
              </a:stretch>
            </p:blipFill>
            <p:spPr>
              <a:xfrm>
                <a:off x="1074515" y="4116934"/>
                <a:ext cx="716526" cy="716526"/>
              </a:xfrm>
              <a:prstGeom prst="rect">
                <a:avLst/>
              </a:prstGeom>
            </p:spPr>
          </p:pic>
          <p:pic>
            <p:nvPicPr>
              <p:cNvPr id="85" name="圖片 84">
                <a:extLst>
                  <a:ext uri="{FF2B5EF4-FFF2-40B4-BE49-F238E27FC236}">
                    <a16:creationId xmlns:a16="http://schemas.microsoft.com/office/drawing/2014/main" id="{C2F43C4F-E257-BB48-A73C-D298F7A7B396}"/>
                  </a:ext>
                </a:extLst>
              </p:cNvPr>
              <p:cNvPicPr>
                <a:picLocks noChangeAspect="1"/>
              </p:cNvPicPr>
              <p:nvPr/>
            </p:nvPicPr>
            <p:blipFill>
              <a:blip r:embed="rId12"/>
              <a:stretch>
                <a:fillRect/>
              </a:stretch>
            </p:blipFill>
            <p:spPr>
              <a:xfrm>
                <a:off x="1856138" y="4116934"/>
                <a:ext cx="716526" cy="716526"/>
              </a:xfrm>
              <a:prstGeom prst="rect">
                <a:avLst/>
              </a:prstGeom>
            </p:spPr>
          </p:pic>
          <p:sp>
            <p:nvSpPr>
              <p:cNvPr id="87" name="圓角矩形 86">
                <a:extLst>
                  <a:ext uri="{FF2B5EF4-FFF2-40B4-BE49-F238E27FC236}">
                    <a16:creationId xmlns:a16="http://schemas.microsoft.com/office/drawing/2014/main" id="{ED9B5819-7265-3C48-9CB9-1FB0FCB7A341}"/>
                  </a:ext>
                </a:extLst>
              </p:cNvPr>
              <p:cNvSpPr/>
              <p:nvPr/>
            </p:nvSpPr>
            <p:spPr>
              <a:xfrm>
                <a:off x="292893" y="3807002"/>
                <a:ext cx="2279771" cy="109491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88" name="文字方塊 87">
                <a:extLst>
                  <a:ext uri="{FF2B5EF4-FFF2-40B4-BE49-F238E27FC236}">
                    <a16:creationId xmlns:a16="http://schemas.microsoft.com/office/drawing/2014/main" id="{537F9EEB-2735-4D41-BD9D-D5ECBAB107B3}"/>
                  </a:ext>
                </a:extLst>
              </p:cNvPr>
              <p:cNvSpPr txBox="1"/>
              <p:nvPr/>
            </p:nvSpPr>
            <p:spPr>
              <a:xfrm>
                <a:off x="1135260" y="3760669"/>
                <a:ext cx="615874" cy="307777"/>
              </a:xfrm>
              <a:prstGeom prst="rect">
                <a:avLst/>
              </a:prstGeom>
              <a:noFill/>
            </p:spPr>
            <p:txBody>
              <a:bodyPr wrap="none" rtlCol="0">
                <a:spAutoFit/>
              </a:bodyPr>
              <a:lstStyle/>
              <a:p>
                <a:r>
                  <a:rPr kumimoji="1" lang="en-US" altLang="zh-TW" b="1" dirty="0">
                    <a:latin typeface="Times New Roman" panose="02020603050405020304" pitchFamily="18" charset="0"/>
                    <a:cs typeface="Times New Roman" panose="02020603050405020304" pitchFamily="18" charset="0"/>
                  </a:rPr>
                  <a:t>Users</a:t>
                </a:r>
                <a:endParaRPr kumimoji="1" lang="zh-TW" altLang="en-US" b="1" dirty="0">
                  <a:latin typeface="Times New Roman" panose="02020603050405020304" pitchFamily="18" charset="0"/>
                  <a:cs typeface="Times New Roman" panose="02020603050405020304" pitchFamily="18" charset="0"/>
                </a:endParaRPr>
              </a:p>
            </p:txBody>
          </p:sp>
        </p:grpSp>
        <p:sp>
          <p:nvSpPr>
            <p:cNvPr id="89" name="圓角矩形 88">
              <a:extLst>
                <a:ext uri="{FF2B5EF4-FFF2-40B4-BE49-F238E27FC236}">
                  <a16:creationId xmlns:a16="http://schemas.microsoft.com/office/drawing/2014/main" id="{7DA101AC-4771-5042-BDD2-AED31F4F902D}"/>
                </a:ext>
              </a:extLst>
            </p:cNvPr>
            <p:cNvSpPr/>
            <p:nvPr/>
          </p:nvSpPr>
          <p:spPr>
            <a:xfrm>
              <a:off x="365065" y="0"/>
              <a:ext cx="4192620" cy="172384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cxnSp>
          <p:nvCxnSpPr>
            <p:cNvPr id="90" name="直線接點 89">
              <a:extLst>
                <a:ext uri="{FF2B5EF4-FFF2-40B4-BE49-F238E27FC236}">
                  <a16:creationId xmlns:a16="http://schemas.microsoft.com/office/drawing/2014/main" id="{2D7C9A7D-EB4D-F64A-B480-E0BE1005E215}"/>
                </a:ext>
              </a:extLst>
            </p:cNvPr>
            <p:cNvCxnSpPr>
              <a:cxnSpLocks/>
            </p:cNvCxnSpPr>
            <p:nvPr/>
          </p:nvCxnSpPr>
          <p:spPr>
            <a:xfrm flipH="1">
              <a:off x="2015691" y="696735"/>
              <a:ext cx="766369" cy="0"/>
            </a:xfrm>
            <a:prstGeom prst="line">
              <a:avLst/>
            </a:prstGeom>
            <a:ln w="3175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98" name="群組 97">
              <a:extLst>
                <a:ext uri="{FF2B5EF4-FFF2-40B4-BE49-F238E27FC236}">
                  <a16:creationId xmlns:a16="http://schemas.microsoft.com/office/drawing/2014/main" id="{86ED3AE6-1309-4A46-9AF3-82794DB4CE68}"/>
                </a:ext>
              </a:extLst>
            </p:cNvPr>
            <p:cNvGrpSpPr/>
            <p:nvPr/>
          </p:nvGrpSpPr>
          <p:grpSpPr>
            <a:xfrm>
              <a:off x="576870" y="93102"/>
              <a:ext cx="1438821" cy="1297827"/>
              <a:chOff x="610526" y="162231"/>
              <a:chExt cx="1438821" cy="1297827"/>
            </a:xfrm>
          </p:grpSpPr>
          <p:pic>
            <p:nvPicPr>
              <p:cNvPr id="3" name="圖片 2">
                <a:extLst>
                  <a:ext uri="{FF2B5EF4-FFF2-40B4-BE49-F238E27FC236}">
                    <a16:creationId xmlns:a16="http://schemas.microsoft.com/office/drawing/2014/main" id="{4BF6E16E-EFAF-034F-AD35-FE4F9492B326}"/>
                  </a:ext>
                </a:extLst>
              </p:cNvPr>
              <p:cNvPicPr>
                <a:picLocks noChangeAspect="1"/>
              </p:cNvPicPr>
              <p:nvPr/>
            </p:nvPicPr>
            <p:blipFill>
              <a:blip r:embed="rId10"/>
              <a:stretch>
                <a:fillRect/>
              </a:stretch>
            </p:blipFill>
            <p:spPr>
              <a:xfrm>
                <a:off x="610526" y="812866"/>
                <a:ext cx="415590" cy="415590"/>
              </a:xfrm>
              <a:prstGeom prst="rect">
                <a:avLst/>
              </a:prstGeom>
            </p:spPr>
          </p:pic>
          <p:pic>
            <p:nvPicPr>
              <p:cNvPr id="46" name="圖片 45">
                <a:extLst>
                  <a:ext uri="{FF2B5EF4-FFF2-40B4-BE49-F238E27FC236}">
                    <a16:creationId xmlns:a16="http://schemas.microsoft.com/office/drawing/2014/main" id="{2732B9CE-D599-4347-9B4E-A8FF3A42286A}"/>
                  </a:ext>
                </a:extLst>
              </p:cNvPr>
              <p:cNvPicPr>
                <a:picLocks noChangeAspect="1"/>
              </p:cNvPicPr>
              <p:nvPr/>
            </p:nvPicPr>
            <p:blipFill>
              <a:blip r:embed="rId11"/>
              <a:stretch>
                <a:fillRect/>
              </a:stretch>
            </p:blipFill>
            <p:spPr>
              <a:xfrm>
                <a:off x="1121545" y="162231"/>
                <a:ext cx="415591" cy="415591"/>
              </a:xfrm>
              <a:prstGeom prst="rect">
                <a:avLst/>
              </a:prstGeom>
            </p:spPr>
          </p:pic>
          <p:pic>
            <p:nvPicPr>
              <p:cNvPr id="48" name="圖片 47">
                <a:extLst>
                  <a:ext uri="{FF2B5EF4-FFF2-40B4-BE49-F238E27FC236}">
                    <a16:creationId xmlns:a16="http://schemas.microsoft.com/office/drawing/2014/main" id="{09C1CE31-3551-114F-BD3B-B5185BB3599B}"/>
                  </a:ext>
                </a:extLst>
              </p:cNvPr>
              <p:cNvPicPr>
                <a:picLocks noChangeAspect="1"/>
              </p:cNvPicPr>
              <p:nvPr/>
            </p:nvPicPr>
            <p:blipFill>
              <a:blip r:embed="rId12"/>
              <a:stretch>
                <a:fillRect/>
              </a:stretch>
            </p:blipFill>
            <p:spPr>
              <a:xfrm>
                <a:off x="1633755" y="812866"/>
                <a:ext cx="415592" cy="415592"/>
              </a:xfrm>
              <a:prstGeom prst="rect">
                <a:avLst/>
              </a:prstGeom>
            </p:spPr>
          </p:pic>
          <p:cxnSp>
            <p:nvCxnSpPr>
              <p:cNvPr id="54" name="直線箭頭接點 53">
                <a:extLst>
                  <a:ext uri="{FF2B5EF4-FFF2-40B4-BE49-F238E27FC236}">
                    <a16:creationId xmlns:a16="http://schemas.microsoft.com/office/drawing/2014/main" id="{85B960DF-38D6-244A-BB5C-1A3498868E96}"/>
                  </a:ext>
                </a:extLst>
              </p:cNvPr>
              <p:cNvCxnSpPr>
                <a:cxnSpLocks/>
              </p:cNvCxnSpPr>
              <p:nvPr/>
            </p:nvCxnSpPr>
            <p:spPr>
              <a:xfrm>
                <a:off x="1549962" y="470726"/>
                <a:ext cx="252000" cy="270000"/>
              </a:xfrm>
              <a:prstGeom prst="straightConnector1">
                <a:avLst/>
              </a:prstGeom>
              <a:ln w="317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1" name="直線箭頭接點 90">
                <a:extLst>
                  <a:ext uri="{FF2B5EF4-FFF2-40B4-BE49-F238E27FC236}">
                    <a16:creationId xmlns:a16="http://schemas.microsoft.com/office/drawing/2014/main" id="{64910B96-2727-2044-ADB7-A1014C9BA6DE}"/>
                  </a:ext>
                </a:extLst>
              </p:cNvPr>
              <p:cNvCxnSpPr>
                <a:cxnSpLocks/>
              </p:cNvCxnSpPr>
              <p:nvPr/>
            </p:nvCxnSpPr>
            <p:spPr>
              <a:xfrm>
                <a:off x="1131331" y="1096621"/>
                <a:ext cx="359851" cy="1734"/>
              </a:xfrm>
              <a:prstGeom prst="straightConnector1">
                <a:avLst/>
              </a:prstGeom>
              <a:ln w="317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7" name="直線箭頭接點 96">
                <a:extLst>
                  <a:ext uri="{FF2B5EF4-FFF2-40B4-BE49-F238E27FC236}">
                    <a16:creationId xmlns:a16="http://schemas.microsoft.com/office/drawing/2014/main" id="{80C0F179-C7BF-BE42-907D-9F12B52D0A0D}"/>
                  </a:ext>
                </a:extLst>
              </p:cNvPr>
              <p:cNvCxnSpPr>
                <a:cxnSpLocks/>
              </p:cNvCxnSpPr>
              <p:nvPr/>
            </p:nvCxnSpPr>
            <p:spPr>
              <a:xfrm flipH="1">
                <a:off x="858834" y="469968"/>
                <a:ext cx="252000" cy="270000"/>
              </a:xfrm>
              <a:prstGeom prst="straightConnector1">
                <a:avLst/>
              </a:prstGeom>
              <a:ln w="317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C9B380C0-F699-8141-A16D-2E5BC5735C56}"/>
                  </a:ext>
                </a:extLst>
              </p:cNvPr>
              <p:cNvSpPr txBox="1"/>
              <p:nvPr/>
            </p:nvSpPr>
            <p:spPr>
              <a:xfrm>
                <a:off x="814551" y="1183059"/>
                <a:ext cx="1016625" cy="276999"/>
              </a:xfrm>
              <a:prstGeom prst="rect">
                <a:avLst/>
              </a:prstGeom>
              <a:noFill/>
            </p:spPr>
            <p:txBody>
              <a:bodyPr wrap="none" rtlCol="0">
                <a:spAutoFit/>
              </a:bodyPr>
              <a:lstStyle/>
              <a:p>
                <a:r>
                  <a:rPr kumimoji="1" lang="en-US" altLang="zh-TW" sz="1200" dirty="0">
                    <a:solidFill>
                      <a:schemeClr val="tx1">
                        <a:lumMod val="65000"/>
                        <a:lumOff val="35000"/>
                      </a:schemeClr>
                    </a:solidFill>
                    <a:latin typeface="Times New Roman" panose="02020603050405020304" pitchFamily="18" charset="0"/>
                    <a:cs typeface="Times New Roman" panose="02020603050405020304" pitchFamily="18" charset="0"/>
                  </a:rPr>
                  <a:t>(Transaction)</a:t>
                </a:r>
                <a:endParaRPr kumimoji="1" lang="zh-TW" altLang="en-US" sz="1200"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pic>
            <p:nvPicPr>
              <p:cNvPr id="74" name="圖片 73">
                <a:extLst>
                  <a:ext uri="{FF2B5EF4-FFF2-40B4-BE49-F238E27FC236}">
                    <a16:creationId xmlns:a16="http://schemas.microsoft.com/office/drawing/2014/main" id="{A5E1AF10-783C-564C-85DD-4833E90049F4}"/>
                  </a:ext>
                </a:extLst>
              </p:cNvPr>
              <p:cNvPicPr>
                <a:picLocks noChangeAspect="1"/>
              </p:cNvPicPr>
              <p:nvPr/>
            </p:nvPicPr>
            <p:blipFill>
              <a:blip r:embed="rId13"/>
              <a:stretch>
                <a:fillRect/>
              </a:stretch>
            </p:blipFill>
            <p:spPr>
              <a:xfrm>
                <a:off x="1714968" y="433024"/>
                <a:ext cx="203200" cy="203200"/>
              </a:xfrm>
              <a:prstGeom prst="rect">
                <a:avLst/>
              </a:prstGeom>
            </p:spPr>
          </p:pic>
          <p:pic>
            <p:nvPicPr>
              <p:cNvPr id="77" name="圖片 76">
                <a:extLst>
                  <a:ext uri="{FF2B5EF4-FFF2-40B4-BE49-F238E27FC236}">
                    <a16:creationId xmlns:a16="http://schemas.microsoft.com/office/drawing/2014/main" id="{C7BD3A74-1074-A44D-91E1-E4F02CE42E47}"/>
                  </a:ext>
                </a:extLst>
              </p:cNvPr>
              <p:cNvPicPr>
                <a:picLocks noChangeAspect="1"/>
              </p:cNvPicPr>
              <p:nvPr/>
            </p:nvPicPr>
            <p:blipFill>
              <a:blip r:embed="rId14"/>
              <a:stretch>
                <a:fillRect/>
              </a:stretch>
            </p:blipFill>
            <p:spPr>
              <a:xfrm>
                <a:off x="1226363" y="886985"/>
                <a:ext cx="177800" cy="177800"/>
              </a:xfrm>
              <a:prstGeom prst="rect">
                <a:avLst/>
              </a:prstGeom>
            </p:spPr>
          </p:pic>
          <p:pic>
            <p:nvPicPr>
              <p:cNvPr id="94" name="圖片 93">
                <a:extLst>
                  <a:ext uri="{FF2B5EF4-FFF2-40B4-BE49-F238E27FC236}">
                    <a16:creationId xmlns:a16="http://schemas.microsoft.com/office/drawing/2014/main" id="{C32FCDD0-FD54-DD41-ACDB-E9542318F0B2}"/>
                  </a:ext>
                </a:extLst>
              </p:cNvPr>
              <p:cNvPicPr>
                <a:picLocks noChangeAspect="1"/>
              </p:cNvPicPr>
              <p:nvPr/>
            </p:nvPicPr>
            <p:blipFill>
              <a:blip r:embed="rId15"/>
              <a:stretch>
                <a:fillRect/>
              </a:stretch>
            </p:blipFill>
            <p:spPr>
              <a:xfrm>
                <a:off x="733971" y="433024"/>
                <a:ext cx="203200" cy="203200"/>
              </a:xfrm>
              <a:prstGeom prst="rect">
                <a:avLst/>
              </a:prstGeom>
            </p:spPr>
          </p:pic>
        </p:grpSp>
        <p:sp>
          <p:nvSpPr>
            <p:cNvPr id="100" name="文字方塊 99">
              <a:extLst>
                <a:ext uri="{FF2B5EF4-FFF2-40B4-BE49-F238E27FC236}">
                  <a16:creationId xmlns:a16="http://schemas.microsoft.com/office/drawing/2014/main" id="{E1F6DB1B-6864-A64C-B681-45BAFDDE950F}"/>
                </a:ext>
              </a:extLst>
            </p:cNvPr>
            <p:cNvSpPr txBox="1"/>
            <p:nvPr/>
          </p:nvSpPr>
          <p:spPr>
            <a:xfrm>
              <a:off x="938006" y="1346769"/>
              <a:ext cx="675185" cy="338554"/>
            </a:xfrm>
            <a:prstGeom prst="rect">
              <a:avLst/>
            </a:prstGeom>
            <a:noFill/>
          </p:spPr>
          <p:txBody>
            <a:bodyPr wrap="none" rtlCol="0">
              <a:spAutoFit/>
            </a:bodyPr>
            <a:lstStyle/>
            <a:p>
              <a:r>
                <a:rPr kumimoji="1" lang="en-US" altLang="zh-TW" sz="1600" b="1" dirty="0">
                  <a:latin typeface="Times New Roman" panose="02020603050405020304" pitchFamily="18" charset="0"/>
                  <a:cs typeface="Times New Roman" panose="02020603050405020304" pitchFamily="18" charset="0"/>
                </a:rPr>
                <a:t>Users</a:t>
              </a:r>
              <a:endParaRPr kumimoji="1" lang="zh-TW" altLang="en-US" b="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9696071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80" name="圖片 79">
            <a:extLst>
              <a:ext uri="{FF2B5EF4-FFF2-40B4-BE49-F238E27FC236}">
                <a16:creationId xmlns:a16="http://schemas.microsoft.com/office/drawing/2014/main" id="{0F1DEDCD-A471-F149-AEAD-27375C64CBF3}"/>
              </a:ext>
            </a:extLst>
          </p:cNvPr>
          <p:cNvPicPr>
            <a:picLocks noChangeAspect="1"/>
          </p:cNvPicPr>
          <p:nvPr/>
        </p:nvPicPr>
        <p:blipFill>
          <a:blip r:embed="rId4"/>
          <a:stretch>
            <a:fillRect/>
          </a:stretch>
        </p:blipFill>
        <p:spPr>
          <a:xfrm>
            <a:off x="2836" y="0"/>
            <a:ext cx="9138328" cy="5143500"/>
          </a:xfrm>
          <a:prstGeom prst="rect">
            <a:avLst/>
          </a:prstGeom>
        </p:spPr>
      </p:pic>
    </p:spTree>
    <p:extLst>
      <p:ext uri="{BB962C8B-B14F-4D97-AF65-F5344CB8AC3E}">
        <p14:creationId xmlns:p14="http://schemas.microsoft.com/office/powerpoint/2010/main" val="14943122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標楷體" panose="03000509000000000000" pitchFamily="65" charset="-120"/>
                <a:ea typeface="標楷體" panose="03000509000000000000" pitchFamily="65" charset="-120"/>
              </a:rPr>
              <a:t>網頁架構圖</a:t>
            </a:r>
            <a:endParaRPr sz="3200" dirty="0">
              <a:latin typeface="標楷體" panose="03000509000000000000" pitchFamily="65" charset="-120"/>
              <a:ea typeface="標楷體" panose="03000509000000000000" pitchFamily="65" charset="-12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5" name="圖片 4">
            <a:extLst>
              <a:ext uri="{FF2B5EF4-FFF2-40B4-BE49-F238E27FC236}">
                <a16:creationId xmlns:a16="http://schemas.microsoft.com/office/drawing/2014/main" id="{C4008394-AD51-0F44-878D-5DAD0A9B5A76}"/>
              </a:ext>
            </a:extLst>
          </p:cNvPr>
          <p:cNvPicPr/>
          <p:nvPr/>
        </p:nvPicPr>
        <p:blipFill>
          <a:blip r:embed="rId4">
            <a:extLst>
              <a:ext uri="{28A0092B-C50C-407E-A947-70E740481C1C}">
                <a14:useLocalDpi xmlns:a14="http://schemas.microsoft.com/office/drawing/2010/main" val="0"/>
              </a:ext>
            </a:extLst>
          </a:blip>
          <a:stretch>
            <a:fillRect/>
          </a:stretch>
        </p:blipFill>
        <p:spPr>
          <a:xfrm>
            <a:off x="2006680" y="2326512"/>
            <a:ext cx="5130639" cy="2731624"/>
          </a:xfrm>
          <a:prstGeom prst="rect">
            <a:avLst/>
          </a:prstGeom>
        </p:spPr>
      </p:pic>
      <p:sp>
        <p:nvSpPr>
          <p:cNvPr id="6" name="Google Shape;94;p17">
            <a:extLst>
              <a:ext uri="{FF2B5EF4-FFF2-40B4-BE49-F238E27FC236}">
                <a16:creationId xmlns:a16="http://schemas.microsoft.com/office/drawing/2014/main" id="{3414F51D-287B-6A44-8136-68BBDEBD566D}"/>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0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為了讓使用者容易操作其去中心化數位貨幣交易記錄與查詢服務，本研究為此設計操作介面，以提升使用時的便利性</a:t>
            </a: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17229476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3200" dirty="0">
                <a:latin typeface="標楷體" panose="03000509000000000000" pitchFamily="65" charset="-120"/>
                <a:ea typeface="標楷體" panose="03000509000000000000" pitchFamily="65" charset="-120"/>
              </a:rPr>
              <a:t>背景動機</a:t>
            </a:r>
            <a:r>
              <a:rPr lang="zh-TW" dirty="0"/>
              <a:t>	</a:t>
            </a:r>
            <a:r>
              <a:rPr lang="zh-TW" sz="2400" dirty="0"/>
              <a:t>	</a:t>
            </a:r>
            <a:endParaRPr sz="2400" dirty="0"/>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未來會有數位貨幣的支付、清算與結算等需求</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457200" lvl="0" indent="-342900" algn="l" rtl="0">
              <a:lnSpc>
                <a:spcPct val="100000"/>
              </a:lnSpc>
              <a:spcBef>
                <a:spcPts val="0"/>
              </a:spcBef>
              <a:spcAft>
                <a:spcPts val="0"/>
              </a:spcAft>
              <a:buSzPts val="1800"/>
              <a:buChar char="●"/>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區塊鏈搜索不易</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457200" lvl="0" indent="-342900" algn="l" rtl="0">
              <a:lnSpc>
                <a:spcPct val="100000"/>
              </a:lnSpc>
              <a:spcBef>
                <a:spcPts val="0"/>
              </a:spcBef>
              <a:spcAft>
                <a:spcPts val="0"/>
              </a:spcAft>
              <a:buSzPts val="1800"/>
              <a:buChar char="●"/>
            </a:pPr>
            <a:r>
              <a:rPr lang="zh-TW" altLang="en-US" sz="2400" dirty="0">
                <a:solidFill>
                  <a:srgbClr val="FF0000"/>
                </a:solidFill>
                <a:latin typeface="標楷體" panose="03000509000000000000" pitchFamily="65" charset="-120"/>
                <a:ea typeface="標楷體" panose="03000509000000000000" pitchFamily="65" charset="-120"/>
                <a:cs typeface="Times New Roman" panose="02020603050405020304" pitchFamily="18" charset="0"/>
              </a:rPr>
              <a:t>交易記錄與查詢功能：紀錄數位貨幣的歷史交易，並提供時間範圍、區塊範圍等查詢服務</a:t>
            </a:r>
            <a:endParaRPr lang="en-US" altLang="zh-TW" sz="2400" dirty="0">
              <a:solidFill>
                <a:srgbClr val="FF0000"/>
              </a:solidFill>
              <a:latin typeface="標楷體" panose="03000509000000000000" pitchFamily="65" charset="-120"/>
              <a:ea typeface="標楷體" panose="03000509000000000000" pitchFamily="65" charset="-120"/>
              <a:cs typeface="Times New Roman" panose="02020603050405020304" pitchFamily="18" charset="0"/>
            </a:endParaRPr>
          </a:p>
          <a:p>
            <a:pPr marL="114300" lvl="0" indent="0" algn="l" rtl="0">
              <a:lnSpc>
                <a:spcPct val="100000"/>
              </a:lnSpc>
              <a:spcBef>
                <a:spcPts val="0"/>
              </a:spcBef>
              <a:spcAft>
                <a:spcPts val="0"/>
              </a:spcAft>
              <a:buSzPts val="1800"/>
              <a:buNone/>
            </a:pPr>
            <a:endParaRPr lang="zh-TW" altLang="en-US" sz="2400" dirty="0">
              <a:solidFill>
                <a:srgbClr val="FF0000"/>
              </a:solidFill>
              <a:latin typeface="標楷體" panose="03000509000000000000" pitchFamily="65" charset="-120"/>
              <a:ea typeface="標楷體" panose="03000509000000000000" pitchFamily="65" charset="-120"/>
              <a:cs typeface="Times New Roman" panose="02020603050405020304" pitchFamily="18" charset="0"/>
            </a:endParaRPr>
          </a:p>
          <a:p>
            <a:pPr marL="0" lvl="0" indent="0" algn="l" rtl="0">
              <a:lnSpc>
                <a:spcPct val="100000"/>
              </a:lnSpc>
              <a:spcBef>
                <a:spcPts val="1600"/>
              </a:spcBef>
              <a:spcAft>
                <a:spcPts val="0"/>
              </a:spcAft>
              <a:buNone/>
            </a:pPr>
            <a:endParaRPr dirty="0">
              <a:latin typeface="標楷體" panose="03000509000000000000" pitchFamily="65" charset="-120"/>
              <a:ea typeface="標楷體" panose="03000509000000000000" pitchFamily="65" charset="-120"/>
              <a:cs typeface="Times New Roman" panose="02020603050405020304" pitchFamily="18" charset="0"/>
            </a:endParaRPr>
          </a:p>
          <a:p>
            <a:pPr marL="0" lvl="0" indent="0" algn="l" rtl="0">
              <a:lnSpc>
                <a:spcPct val="100000"/>
              </a:lnSpc>
              <a:spcBef>
                <a:spcPts val="1600"/>
              </a:spcBef>
              <a:spcAft>
                <a:spcPts val="1600"/>
              </a:spcAft>
              <a:buNone/>
            </a:pPr>
            <a:endParaRPr dirty="0">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grpSp>
        <p:nvGrpSpPr>
          <p:cNvPr id="44" name="群組 43">
            <a:extLst>
              <a:ext uri="{FF2B5EF4-FFF2-40B4-BE49-F238E27FC236}">
                <a16:creationId xmlns:a16="http://schemas.microsoft.com/office/drawing/2014/main" id="{5F41DF51-1015-D245-A055-02FC0AEBC011}"/>
              </a:ext>
            </a:extLst>
          </p:cNvPr>
          <p:cNvGrpSpPr/>
          <p:nvPr/>
        </p:nvGrpSpPr>
        <p:grpSpPr>
          <a:xfrm>
            <a:off x="633710" y="2835049"/>
            <a:ext cx="7876579" cy="2177276"/>
            <a:chOff x="442622" y="2681359"/>
            <a:chExt cx="8181093" cy="2196216"/>
          </a:xfrm>
        </p:grpSpPr>
        <p:sp>
          <p:nvSpPr>
            <p:cNvPr id="6" name="圓角化對角線角落矩形 5">
              <a:extLst>
                <a:ext uri="{FF2B5EF4-FFF2-40B4-BE49-F238E27FC236}">
                  <a16:creationId xmlns:a16="http://schemas.microsoft.com/office/drawing/2014/main" id="{60107FDE-3DBB-0C4F-8155-203EED6F2DAF}"/>
                </a:ext>
              </a:extLst>
            </p:cNvPr>
            <p:cNvSpPr/>
            <p:nvPr/>
          </p:nvSpPr>
          <p:spPr>
            <a:xfrm>
              <a:off x="1908313" y="4337574"/>
              <a:ext cx="5221357" cy="540001"/>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TW" altLang="en-US" sz="1800" b="1" dirty="0">
                  <a:solidFill>
                    <a:schemeClr val="tx1"/>
                  </a:solidFill>
                  <a:latin typeface="DengXian" panose="02010600030101010101" pitchFamily="2" charset="-122"/>
                  <a:ea typeface="DengXian" panose="02010600030101010101" pitchFamily="2" charset="-122"/>
                </a:rPr>
                <a:t>區塊鏈</a:t>
              </a:r>
            </a:p>
          </p:txBody>
        </p:sp>
        <p:grpSp>
          <p:nvGrpSpPr>
            <p:cNvPr id="8" name="群組 7">
              <a:extLst>
                <a:ext uri="{FF2B5EF4-FFF2-40B4-BE49-F238E27FC236}">
                  <a16:creationId xmlns:a16="http://schemas.microsoft.com/office/drawing/2014/main" id="{918865DB-0742-FC46-96EB-E8693715460F}"/>
                </a:ext>
              </a:extLst>
            </p:cNvPr>
            <p:cNvGrpSpPr/>
            <p:nvPr/>
          </p:nvGrpSpPr>
          <p:grpSpPr>
            <a:xfrm>
              <a:off x="442622" y="3015025"/>
              <a:ext cx="934004" cy="1326662"/>
              <a:chOff x="442622" y="3015025"/>
              <a:chExt cx="934004" cy="1326662"/>
            </a:xfrm>
          </p:grpSpPr>
          <p:pic>
            <p:nvPicPr>
              <p:cNvPr id="4" name="圖片 3">
                <a:extLst>
                  <a:ext uri="{FF2B5EF4-FFF2-40B4-BE49-F238E27FC236}">
                    <a16:creationId xmlns:a16="http://schemas.microsoft.com/office/drawing/2014/main" id="{AEC70C3D-0F5A-5A4E-97C3-778487576865}"/>
                  </a:ext>
                </a:extLst>
              </p:cNvPr>
              <p:cNvPicPr>
                <a:picLocks noChangeAspect="1"/>
              </p:cNvPicPr>
              <p:nvPr/>
            </p:nvPicPr>
            <p:blipFill>
              <a:blip r:embed="rId4"/>
              <a:stretch>
                <a:fillRect/>
              </a:stretch>
            </p:blipFill>
            <p:spPr>
              <a:xfrm>
                <a:off x="442622" y="3015025"/>
                <a:ext cx="934004" cy="934004"/>
              </a:xfrm>
              <a:prstGeom prst="rect">
                <a:avLst/>
              </a:prstGeom>
            </p:spPr>
          </p:pic>
          <p:sp>
            <p:nvSpPr>
              <p:cNvPr id="7" name="文字方塊 6">
                <a:extLst>
                  <a:ext uri="{FF2B5EF4-FFF2-40B4-BE49-F238E27FC236}">
                    <a16:creationId xmlns:a16="http://schemas.microsoft.com/office/drawing/2014/main" id="{2E91B412-3E18-1E43-8857-00FC159EFB54}"/>
                  </a:ext>
                </a:extLst>
              </p:cNvPr>
              <p:cNvSpPr txBox="1"/>
              <p:nvPr/>
            </p:nvSpPr>
            <p:spPr>
              <a:xfrm>
                <a:off x="547986" y="4033910"/>
                <a:ext cx="723275"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匯款人</a:t>
                </a:r>
              </a:p>
            </p:txBody>
          </p:sp>
        </p:grpSp>
        <p:grpSp>
          <p:nvGrpSpPr>
            <p:cNvPr id="9" name="群組 8">
              <a:extLst>
                <a:ext uri="{FF2B5EF4-FFF2-40B4-BE49-F238E27FC236}">
                  <a16:creationId xmlns:a16="http://schemas.microsoft.com/office/drawing/2014/main" id="{8927C544-5277-DD4B-8C04-F66C32060A05}"/>
                </a:ext>
              </a:extLst>
            </p:cNvPr>
            <p:cNvGrpSpPr/>
            <p:nvPr/>
          </p:nvGrpSpPr>
          <p:grpSpPr>
            <a:xfrm>
              <a:off x="7689711" y="3015025"/>
              <a:ext cx="934004" cy="1322549"/>
              <a:chOff x="7689711" y="3015025"/>
              <a:chExt cx="934004" cy="1322549"/>
            </a:xfrm>
          </p:grpSpPr>
          <p:pic>
            <p:nvPicPr>
              <p:cNvPr id="18" name="圖片 17">
                <a:extLst>
                  <a:ext uri="{FF2B5EF4-FFF2-40B4-BE49-F238E27FC236}">
                    <a16:creationId xmlns:a16="http://schemas.microsoft.com/office/drawing/2014/main" id="{82A8BA60-2BE1-B543-8315-A6253527AE2A}"/>
                  </a:ext>
                </a:extLst>
              </p:cNvPr>
              <p:cNvPicPr>
                <a:picLocks noChangeAspect="1"/>
              </p:cNvPicPr>
              <p:nvPr/>
            </p:nvPicPr>
            <p:blipFill>
              <a:blip r:embed="rId4"/>
              <a:stretch>
                <a:fillRect/>
              </a:stretch>
            </p:blipFill>
            <p:spPr>
              <a:xfrm>
                <a:off x="7689711" y="3015025"/>
                <a:ext cx="934004" cy="934004"/>
              </a:xfrm>
              <a:prstGeom prst="rect">
                <a:avLst/>
              </a:prstGeom>
            </p:spPr>
          </p:pic>
          <p:sp>
            <p:nvSpPr>
              <p:cNvPr id="19" name="文字方塊 18">
                <a:extLst>
                  <a:ext uri="{FF2B5EF4-FFF2-40B4-BE49-F238E27FC236}">
                    <a16:creationId xmlns:a16="http://schemas.microsoft.com/office/drawing/2014/main" id="{66DF00A5-CAE2-F04C-8280-D76E069D3C49}"/>
                  </a:ext>
                </a:extLst>
              </p:cNvPr>
              <p:cNvSpPr txBox="1"/>
              <p:nvPr/>
            </p:nvSpPr>
            <p:spPr>
              <a:xfrm>
                <a:off x="7795075" y="4029797"/>
                <a:ext cx="723275"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收款人</a:t>
                </a:r>
              </a:p>
            </p:txBody>
          </p:sp>
        </p:grpSp>
        <p:sp>
          <p:nvSpPr>
            <p:cNvPr id="10" name="向右箭號 9">
              <a:extLst>
                <a:ext uri="{FF2B5EF4-FFF2-40B4-BE49-F238E27FC236}">
                  <a16:creationId xmlns:a16="http://schemas.microsoft.com/office/drawing/2014/main" id="{0E581466-CFBE-AF48-8E71-AF70F8592A7D}"/>
                </a:ext>
              </a:extLst>
            </p:cNvPr>
            <p:cNvSpPr/>
            <p:nvPr/>
          </p:nvSpPr>
          <p:spPr>
            <a:xfrm rot="2398821">
              <a:off x="1376626" y="4029797"/>
              <a:ext cx="42567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3" name="向右箭號 22">
              <a:extLst>
                <a:ext uri="{FF2B5EF4-FFF2-40B4-BE49-F238E27FC236}">
                  <a16:creationId xmlns:a16="http://schemas.microsoft.com/office/drawing/2014/main" id="{52127399-C5C2-2541-A2CB-82EF3FD5366E}"/>
                </a:ext>
              </a:extLst>
            </p:cNvPr>
            <p:cNvSpPr/>
            <p:nvPr/>
          </p:nvSpPr>
          <p:spPr>
            <a:xfrm rot="19253316">
              <a:off x="7219611" y="3979021"/>
              <a:ext cx="42567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9" name="向右箭號 28">
              <a:extLst>
                <a:ext uri="{FF2B5EF4-FFF2-40B4-BE49-F238E27FC236}">
                  <a16:creationId xmlns:a16="http://schemas.microsoft.com/office/drawing/2014/main" id="{BDA1E57D-C017-404C-9CA3-6FBC36546A03}"/>
                </a:ext>
              </a:extLst>
            </p:cNvPr>
            <p:cNvSpPr/>
            <p:nvPr/>
          </p:nvSpPr>
          <p:spPr>
            <a:xfrm rot="16200000">
              <a:off x="2263813" y="3773982"/>
              <a:ext cx="726937" cy="2180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20" name="群組 19">
              <a:extLst>
                <a:ext uri="{FF2B5EF4-FFF2-40B4-BE49-F238E27FC236}">
                  <a16:creationId xmlns:a16="http://schemas.microsoft.com/office/drawing/2014/main" id="{49629139-B9B2-EB49-86A5-B7134DF9AC07}"/>
                </a:ext>
              </a:extLst>
            </p:cNvPr>
            <p:cNvGrpSpPr/>
            <p:nvPr/>
          </p:nvGrpSpPr>
          <p:grpSpPr>
            <a:xfrm>
              <a:off x="2184249" y="2681360"/>
              <a:ext cx="902811" cy="838172"/>
              <a:chOff x="2184249" y="2681360"/>
              <a:chExt cx="902811" cy="838172"/>
            </a:xfrm>
          </p:grpSpPr>
          <p:pic>
            <p:nvPicPr>
              <p:cNvPr id="12" name="圖片 11">
                <a:extLst>
                  <a:ext uri="{FF2B5EF4-FFF2-40B4-BE49-F238E27FC236}">
                    <a16:creationId xmlns:a16="http://schemas.microsoft.com/office/drawing/2014/main" id="{96C60A25-8BD5-3E4D-9C52-C619FB1118B7}"/>
                  </a:ext>
                </a:extLst>
              </p:cNvPr>
              <p:cNvPicPr>
                <a:picLocks noChangeAspect="1"/>
              </p:cNvPicPr>
              <p:nvPr/>
            </p:nvPicPr>
            <p:blipFill>
              <a:blip r:embed="rId5"/>
              <a:stretch>
                <a:fillRect/>
              </a:stretch>
            </p:blipFill>
            <p:spPr>
              <a:xfrm>
                <a:off x="2357979" y="2681360"/>
                <a:ext cx="540001" cy="540001"/>
              </a:xfrm>
              <a:prstGeom prst="rect">
                <a:avLst/>
              </a:prstGeom>
            </p:spPr>
          </p:pic>
          <p:sp>
            <p:nvSpPr>
              <p:cNvPr id="14" name="文字方塊 13">
                <a:extLst>
                  <a:ext uri="{FF2B5EF4-FFF2-40B4-BE49-F238E27FC236}">
                    <a16:creationId xmlns:a16="http://schemas.microsoft.com/office/drawing/2014/main" id="{1B7F4DAB-638E-5D4F-9EC9-91F14605D0FF}"/>
                  </a:ext>
                </a:extLst>
              </p:cNvPr>
              <p:cNvSpPr txBox="1"/>
              <p:nvPr/>
            </p:nvSpPr>
            <p:spPr>
              <a:xfrm>
                <a:off x="2184249" y="3211755"/>
                <a:ext cx="902811"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中間機構</a:t>
                </a:r>
              </a:p>
            </p:txBody>
          </p:sp>
        </p:grpSp>
        <p:grpSp>
          <p:nvGrpSpPr>
            <p:cNvPr id="21" name="群組 20">
              <a:extLst>
                <a:ext uri="{FF2B5EF4-FFF2-40B4-BE49-F238E27FC236}">
                  <a16:creationId xmlns:a16="http://schemas.microsoft.com/office/drawing/2014/main" id="{16DE367D-F2CC-5B47-A726-B4E0FEF7699A}"/>
                </a:ext>
              </a:extLst>
            </p:cNvPr>
            <p:cNvGrpSpPr/>
            <p:nvPr/>
          </p:nvGrpSpPr>
          <p:grpSpPr>
            <a:xfrm>
              <a:off x="3477369" y="2681359"/>
              <a:ext cx="902811" cy="852293"/>
              <a:chOff x="3477369" y="2681359"/>
              <a:chExt cx="902811" cy="852293"/>
            </a:xfrm>
          </p:grpSpPr>
          <p:pic>
            <p:nvPicPr>
              <p:cNvPr id="26" name="圖片 25">
                <a:extLst>
                  <a:ext uri="{FF2B5EF4-FFF2-40B4-BE49-F238E27FC236}">
                    <a16:creationId xmlns:a16="http://schemas.microsoft.com/office/drawing/2014/main" id="{8F5235C8-B91D-0C4D-959A-19D93B31D6F5}"/>
                  </a:ext>
                </a:extLst>
              </p:cNvPr>
              <p:cNvPicPr>
                <a:picLocks noChangeAspect="1"/>
              </p:cNvPicPr>
              <p:nvPr/>
            </p:nvPicPr>
            <p:blipFill>
              <a:blip r:embed="rId5"/>
              <a:stretch>
                <a:fillRect/>
              </a:stretch>
            </p:blipFill>
            <p:spPr>
              <a:xfrm>
                <a:off x="3660659" y="2681359"/>
                <a:ext cx="540001" cy="540001"/>
              </a:xfrm>
              <a:prstGeom prst="rect">
                <a:avLst/>
              </a:prstGeom>
            </p:spPr>
          </p:pic>
          <p:sp>
            <p:nvSpPr>
              <p:cNvPr id="32" name="文字方塊 31">
                <a:extLst>
                  <a:ext uri="{FF2B5EF4-FFF2-40B4-BE49-F238E27FC236}">
                    <a16:creationId xmlns:a16="http://schemas.microsoft.com/office/drawing/2014/main" id="{3372E0ED-1227-B142-A222-31AB3250ED75}"/>
                  </a:ext>
                </a:extLst>
              </p:cNvPr>
              <p:cNvSpPr txBox="1"/>
              <p:nvPr/>
            </p:nvSpPr>
            <p:spPr>
              <a:xfrm>
                <a:off x="3477369" y="3225875"/>
                <a:ext cx="902811"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中間機構</a:t>
                </a:r>
              </a:p>
            </p:txBody>
          </p:sp>
        </p:grpSp>
        <p:grpSp>
          <p:nvGrpSpPr>
            <p:cNvPr id="22" name="群組 21">
              <a:extLst>
                <a:ext uri="{FF2B5EF4-FFF2-40B4-BE49-F238E27FC236}">
                  <a16:creationId xmlns:a16="http://schemas.microsoft.com/office/drawing/2014/main" id="{5BF05E6E-23F0-4C4B-B5EF-6DD356F060D9}"/>
                </a:ext>
              </a:extLst>
            </p:cNvPr>
            <p:cNvGrpSpPr/>
            <p:nvPr/>
          </p:nvGrpSpPr>
          <p:grpSpPr>
            <a:xfrm>
              <a:off x="4711277" y="2681359"/>
              <a:ext cx="902811" cy="852293"/>
              <a:chOff x="4711277" y="2681359"/>
              <a:chExt cx="902811" cy="852293"/>
            </a:xfrm>
          </p:grpSpPr>
          <p:pic>
            <p:nvPicPr>
              <p:cNvPr id="27" name="圖片 26">
                <a:extLst>
                  <a:ext uri="{FF2B5EF4-FFF2-40B4-BE49-F238E27FC236}">
                    <a16:creationId xmlns:a16="http://schemas.microsoft.com/office/drawing/2014/main" id="{A2C5354D-F2B5-BD47-9E0A-063A3027B8AA}"/>
                  </a:ext>
                </a:extLst>
              </p:cNvPr>
              <p:cNvPicPr>
                <a:picLocks noChangeAspect="1"/>
              </p:cNvPicPr>
              <p:nvPr/>
            </p:nvPicPr>
            <p:blipFill>
              <a:blip r:embed="rId5"/>
              <a:stretch>
                <a:fillRect/>
              </a:stretch>
            </p:blipFill>
            <p:spPr>
              <a:xfrm>
                <a:off x="4886315" y="2681359"/>
                <a:ext cx="540001" cy="540001"/>
              </a:xfrm>
              <a:prstGeom prst="rect">
                <a:avLst/>
              </a:prstGeom>
            </p:spPr>
          </p:pic>
          <p:sp>
            <p:nvSpPr>
              <p:cNvPr id="33" name="文字方塊 32">
                <a:extLst>
                  <a:ext uri="{FF2B5EF4-FFF2-40B4-BE49-F238E27FC236}">
                    <a16:creationId xmlns:a16="http://schemas.microsoft.com/office/drawing/2014/main" id="{DFE5DCD0-7F5A-5A49-9AEB-A4513E7F2FF7}"/>
                  </a:ext>
                </a:extLst>
              </p:cNvPr>
              <p:cNvSpPr txBox="1"/>
              <p:nvPr/>
            </p:nvSpPr>
            <p:spPr>
              <a:xfrm>
                <a:off x="4711277" y="3225875"/>
                <a:ext cx="902811"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中間機構</a:t>
                </a:r>
              </a:p>
            </p:txBody>
          </p:sp>
        </p:grpSp>
        <p:grpSp>
          <p:nvGrpSpPr>
            <p:cNvPr id="24" name="群組 23">
              <a:extLst>
                <a:ext uri="{FF2B5EF4-FFF2-40B4-BE49-F238E27FC236}">
                  <a16:creationId xmlns:a16="http://schemas.microsoft.com/office/drawing/2014/main" id="{14D9347F-7019-6A48-B165-3C4336E923D2}"/>
                </a:ext>
              </a:extLst>
            </p:cNvPr>
            <p:cNvGrpSpPr/>
            <p:nvPr/>
          </p:nvGrpSpPr>
          <p:grpSpPr>
            <a:xfrm>
              <a:off x="5912898" y="2681359"/>
              <a:ext cx="902811" cy="852293"/>
              <a:chOff x="5912898" y="2681359"/>
              <a:chExt cx="902811" cy="852293"/>
            </a:xfrm>
          </p:grpSpPr>
          <p:pic>
            <p:nvPicPr>
              <p:cNvPr id="28" name="圖片 27">
                <a:extLst>
                  <a:ext uri="{FF2B5EF4-FFF2-40B4-BE49-F238E27FC236}">
                    <a16:creationId xmlns:a16="http://schemas.microsoft.com/office/drawing/2014/main" id="{5EE4D10E-5E93-454D-8FBA-87D479845DEA}"/>
                  </a:ext>
                </a:extLst>
              </p:cNvPr>
              <p:cNvPicPr>
                <a:picLocks noChangeAspect="1"/>
              </p:cNvPicPr>
              <p:nvPr/>
            </p:nvPicPr>
            <p:blipFill>
              <a:blip r:embed="rId5"/>
              <a:stretch>
                <a:fillRect/>
              </a:stretch>
            </p:blipFill>
            <p:spPr>
              <a:xfrm>
                <a:off x="6124706" y="2681359"/>
                <a:ext cx="540001" cy="540001"/>
              </a:xfrm>
              <a:prstGeom prst="rect">
                <a:avLst/>
              </a:prstGeom>
            </p:spPr>
          </p:pic>
          <p:sp>
            <p:nvSpPr>
              <p:cNvPr id="34" name="文字方塊 33">
                <a:extLst>
                  <a:ext uri="{FF2B5EF4-FFF2-40B4-BE49-F238E27FC236}">
                    <a16:creationId xmlns:a16="http://schemas.microsoft.com/office/drawing/2014/main" id="{3500151B-A349-B042-BF4C-2DCF887DD74A}"/>
                  </a:ext>
                </a:extLst>
              </p:cNvPr>
              <p:cNvSpPr txBox="1"/>
              <p:nvPr/>
            </p:nvSpPr>
            <p:spPr>
              <a:xfrm>
                <a:off x="5912898" y="3225875"/>
                <a:ext cx="902811"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中間機構</a:t>
                </a:r>
              </a:p>
            </p:txBody>
          </p:sp>
        </p:grpSp>
        <p:pic>
          <p:nvPicPr>
            <p:cNvPr id="30" name="圖片 29">
              <a:extLst>
                <a:ext uri="{FF2B5EF4-FFF2-40B4-BE49-F238E27FC236}">
                  <a16:creationId xmlns:a16="http://schemas.microsoft.com/office/drawing/2014/main" id="{B0CF45EA-31D5-E94B-A300-F1DCFE6D092A}"/>
                </a:ext>
              </a:extLst>
            </p:cNvPr>
            <p:cNvPicPr>
              <a:picLocks noChangeAspect="1"/>
            </p:cNvPicPr>
            <p:nvPr/>
          </p:nvPicPr>
          <p:blipFill>
            <a:blip r:embed="rId6"/>
            <a:stretch>
              <a:fillRect/>
            </a:stretch>
          </p:blipFill>
          <p:spPr>
            <a:xfrm>
              <a:off x="4086343" y="3759293"/>
              <a:ext cx="339439" cy="339439"/>
            </a:xfrm>
            <a:prstGeom prst="rect">
              <a:avLst/>
            </a:prstGeom>
          </p:spPr>
        </p:pic>
        <p:sp>
          <p:nvSpPr>
            <p:cNvPr id="41" name="向右箭號 40">
              <a:extLst>
                <a:ext uri="{FF2B5EF4-FFF2-40B4-BE49-F238E27FC236}">
                  <a16:creationId xmlns:a16="http://schemas.microsoft.com/office/drawing/2014/main" id="{04E90CDD-EA21-0144-9402-E1151DDE7912}"/>
                </a:ext>
              </a:extLst>
            </p:cNvPr>
            <p:cNvSpPr/>
            <p:nvPr/>
          </p:nvSpPr>
          <p:spPr>
            <a:xfrm rot="16200000">
              <a:off x="3582326" y="3795966"/>
              <a:ext cx="726937" cy="2180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2" name="向右箭號 41">
              <a:extLst>
                <a:ext uri="{FF2B5EF4-FFF2-40B4-BE49-F238E27FC236}">
                  <a16:creationId xmlns:a16="http://schemas.microsoft.com/office/drawing/2014/main" id="{AF3C67B4-D03E-9842-8831-8709E41103EE}"/>
                </a:ext>
              </a:extLst>
            </p:cNvPr>
            <p:cNvSpPr/>
            <p:nvPr/>
          </p:nvSpPr>
          <p:spPr>
            <a:xfrm rot="16200000">
              <a:off x="4799213" y="3815128"/>
              <a:ext cx="726937" cy="2180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3" name="向右箭號 42">
              <a:extLst>
                <a:ext uri="{FF2B5EF4-FFF2-40B4-BE49-F238E27FC236}">
                  <a16:creationId xmlns:a16="http://schemas.microsoft.com/office/drawing/2014/main" id="{F6AB1D37-E5B9-3E4D-9384-78B2CFBD25D1}"/>
                </a:ext>
              </a:extLst>
            </p:cNvPr>
            <p:cNvSpPr/>
            <p:nvPr/>
          </p:nvSpPr>
          <p:spPr>
            <a:xfrm rot="16200000">
              <a:off x="5995818" y="3811481"/>
              <a:ext cx="726937" cy="2180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36" name="圖片 35">
              <a:extLst>
                <a:ext uri="{FF2B5EF4-FFF2-40B4-BE49-F238E27FC236}">
                  <a16:creationId xmlns:a16="http://schemas.microsoft.com/office/drawing/2014/main" id="{6FCA368E-F9AB-EA48-8007-CD13FF96E2DA}"/>
                </a:ext>
              </a:extLst>
            </p:cNvPr>
            <p:cNvPicPr>
              <a:picLocks noChangeAspect="1"/>
            </p:cNvPicPr>
            <p:nvPr/>
          </p:nvPicPr>
          <p:blipFill>
            <a:blip r:embed="rId7"/>
            <a:stretch>
              <a:fillRect/>
            </a:stretch>
          </p:blipFill>
          <p:spPr>
            <a:xfrm>
              <a:off x="2715536" y="3750149"/>
              <a:ext cx="357729" cy="357729"/>
            </a:xfrm>
            <a:prstGeom prst="rect">
              <a:avLst/>
            </a:prstGeom>
          </p:spPr>
        </p:pic>
        <p:pic>
          <p:nvPicPr>
            <p:cNvPr id="38" name="圖片 37">
              <a:extLst>
                <a:ext uri="{FF2B5EF4-FFF2-40B4-BE49-F238E27FC236}">
                  <a16:creationId xmlns:a16="http://schemas.microsoft.com/office/drawing/2014/main" id="{283455E1-098E-9A40-BD4B-F35D7A9FA90A}"/>
                </a:ext>
              </a:extLst>
            </p:cNvPr>
            <p:cNvPicPr>
              <a:picLocks noChangeAspect="1"/>
            </p:cNvPicPr>
            <p:nvPr/>
          </p:nvPicPr>
          <p:blipFill>
            <a:blip r:embed="rId8"/>
            <a:stretch>
              <a:fillRect/>
            </a:stretch>
          </p:blipFill>
          <p:spPr>
            <a:xfrm>
              <a:off x="5330093" y="3772494"/>
              <a:ext cx="317094" cy="317094"/>
            </a:xfrm>
            <a:prstGeom prst="rect">
              <a:avLst/>
            </a:prstGeom>
          </p:spPr>
        </p:pic>
        <p:pic>
          <p:nvPicPr>
            <p:cNvPr id="40" name="圖片 39">
              <a:extLst>
                <a:ext uri="{FF2B5EF4-FFF2-40B4-BE49-F238E27FC236}">
                  <a16:creationId xmlns:a16="http://schemas.microsoft.com/office/drawing/2014/main" id="{929E3518-4EFC-7948-9AD2-A0FCA6E3C520}"/>
                </a:ext>
              </a:extLst>
            </p:cNvPr>
            <p:cNvPicPr>
              <a:picLocks noChangeAspect="1"/>
            </p:cNvPicPr>
            <p:nvPr/>
          </p:nvPicPr>
          <p:blipFill>
            <a:blip r:embed="rId9"/>
            <a:stretch>
              <a:fillRect/>
            </a:stretch>
          </p:blipFill>
          <p:spPr>
            <a:xfrm>
              <a:off x="6493106" y="3775123"/>
              <a:ext cx="307777" cy="307777"/>
            </a:xfrm>
            <a:prstGeom prst="rect">
              <a:avLst/>
            </a:prstGeom>
          </p:spPr>
        </p:pic>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cs typeface="Times New Roman" panose="02020603050405020304" pitchFamily="18" charset="0"/>
              </a:rPr>
              <a:t>智能合約與</a:t>
            </a:r>
            <a:r>
              <a:rPr lang="en-US" sz="3200" dirty="0" err="1">
                <a:latin typeface="Times New Roman" panose="02020603050405020304" pitchFamily="18" charset="0"/>
                <a:ea typeface="標楷體" panose="03000509000000000000" pitchFamily="65" charset="-120"/>
                <a:cs typeface="Times New Roman" panose="02020603050405020304" pitchFamily="18" charset="0"/>
              </a:rPr>
              <a:t>Oraclize</a:t>
            </a:r>
            <a:r>
              <a:rPr lang="en-US" sz="3200" dirty="0">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3200" dirty="0">
                <a:latin typeface="標楷體" panose="03000509000000000000" pitchFamily="65" charset="-120"/>
                <a:ea typeface="標楷體" panose="03000509000000000000" pitchFamily="65" charset="-120"/>
              </a:rPr>
              <a:t>服務</a:t>
            </a:r>
            <a:endParaRPr sz="3200" dirty="0">
              <a:latin typeface="標楷體" panose="03000509000000000000" pitchFamily="65" charset="-120"/>
              <a:ea typeface="標楷體" panose="03000509000000000000" pitchFamily="65" charset="-12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6" name="Google Shape;94;p17">
            <a:extLst>
              <a:ext uri="{FF2B5EF4-FFF2-40B4-BE49-F238E27FC236}">
                <a16:creationId xmlns:a16="http://schemas.microsoft.com/office/drawing/2014/main" id="{3414F51D-287B-6A44-8136-68BBDEBD566D}"/>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200000"/>
              </a:lnSpc>
            </a:pP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兼容以太坊智能合約</a:t>
            </a:r>
            <a:endPar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ct val="200000"/>
              </a:lnSpc>
            </a:pP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藉由</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Ethereum</a:t>
            </a:r>
            <a:r>
              <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Bridge</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作為與外部世界溝通之橋樑</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監聽</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特定</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的</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Event</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、調用</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Etherscan</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 </a:t>
            </a:r>
            <a:r>
              <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API</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請求</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再</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將</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取得之</a:t>
            </a:r>
            <a:r>
              <a:rPr lang="en-US" sz="2400" dirty="0" err="1" smtClean="0">
                <a:solidFill>
                  <a:schemeClr val="tx1"/>
                </a:solidFill>
                <a:latin typeface="標楷體" panose="03000509000000000000" pitchFamily="65" charset="-120"/>
                <a:ea typeface="標楷體" panose="03000509000000000000" pitchFamily="65" charset="-120"/>
                <a:cs typeface="Times New Roman" panose="02020603050405020304" pitchFamily="18" charset="0"/>
              </a:rPr>
              <a:t>結果回傳</a:t>
            </a:r>
            <a:endParaRPr lang="en-US" sz="2400" dirty="0" smtClean="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zh-TW" altLang="en-US" sz="2400" dirty="0" smtClean="0">
                <a:solidFill>
                  <a:schemeClr val="tx1"/>
                </a:solidFill>
                <a:latin typeface="標楷體" panose="03000509000000000000" pitchFamily="65" charset="-120"/>
                <a:ea typeface="標楷體" panose="03000509000000000000" pitchFamily="65" charset="-120"/>
                <a:cs typeface="Times New Roman" panose="02020603050405020304" pitchFamily="18" charset="0"/>
              </a:rPr>
              <a:t>依據區塊高度之順序逐一存取交易紀錄</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41153196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標楷體" panose="03000509000000000000" pitchFamily="65" charset="-120"/>
                <a:ea typeface="標楷體" panose="03000509000000000000" pitchFamily="65" charset="-120"/>
                <a:cs typeface="Times New Roman" panose="02020603050405020304" pitchFamily="18" charset="0"/>
              </a:rPr>
              <a:t>交易內容處理方法</a:t>
            </a:r>
            <a:r>
              <a:rPr lang="en-US" sz="3200" dirty="0">
                <a:latin typeface="Times New Roman" panose="02020603050405020304" pitchFamily="18" charset="0"/>
                <a:ea typeface="標楷體" panose="03000509000000000000" pitchFamily="65" charset="-120"/>
                <a:cs typeface="Times New Roman" panose="02020603050405020304" pitchFamily="18" charset="0"/>
              </a:rPr>
              <a:t>(Solidity)</a:t>
            </a:r>
            <a:endParaRPr sz="3200"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6" name="Google Shape;94;p17">
            <a:extLst>
              <a:ext uri="{FF2B5EF4-FFF2-40B4-BE49-F238E27FC236}">
                <a16:creationId xmlns:a16="http://schemas.microsoft.com/office/drawing/2014/main" id="{3414F51D-287B-6A44-8136-68BBDEBD566D}"/>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20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剖析回傳之交易明細</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並儲存於智能合約中</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利用</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GitHub</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上之開源專案「</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jsmnSol</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於</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Solidity</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中針對</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Json</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的資料格式進行處理</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7424086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cs typeface="Times New Roman" panose="02020603050405020304" pitchFamily="18" charset="0"/>
              </a:rPr>
              <a:t>「區塊</a:t>
            </a:r>
            <a:r>
              <a:rPr lang="en-US" sz="3200" dirty="0" err="1">
                <a:latin typeface="標楷體" panose="03000509000000000000" pitchFamily="65" charset="-120"/>
                <a:ea typeface="標楷體" panose="03000509000000000000" pitchFamily="65" charset="-120"/>
                <a:cs typeface="Times New Roman" panose="02020603050405020304" pitchFamily="18" charset="0"/>
              </a:rPr>
              <a:t>範圍</a:t>
            </a:r>
            <a:r>
              <a:rPr lang="zh-TW" altLang="en-US" sz="3200" dirty="0">
                <a:latin typeface="標楷體" panose="03000509000000000000" pitchFamily="65" charset="-120"/>
                <a:ea typeface="標楷體" panose="03000509000000000000" pitchFamily="65" charset="-120"/>
                <a:cs typeface="Times New Roman" panose="02020603050405020304" pitchFamily="18" charset="0"/>
              </a:rPr>
              <a:t>」與「時間範圍」</a:t>
            </a:r>
            <a:r>
              <a:rPr lang="en-US" sz="3200" dirty="0" err="1">
                <a:latin typeface="標楷體" panose="03000509000000000000" pitchFamily="65" charset="-120"/>
                <a:ea typeface="標楷體" panose="03000509000000000000" pitchFamily="65" charset="-120"/>
                <a:cs typeface="Times New Roman" panose="02020603050405020304" pitchFamily="18" charset="0"/>
              </a:rPr>
              <a:t>查詢功能</a:t>
            </a:r>
            <a:endParaRPr sz="3200" dirty="0">
              <a:latin typeface="標楷體" panose="03000509000000000000" pitchFamily="65" charset="-120"/>
              <a:ea typeface="標楷體" panose="03000509000000000000" pitchFamily="65" charset="-12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6" name="Google Shape;94;p17">
            <a:extLst>
              <a:ext uri="{FF2B5EF4-FFF2-40B4-BE49-F238E27FC236}">
                <a16:creationId xmlns:a16="http://schemas.microsoft.com/office/drawing/2014/main" id="{3414F51D-287B-6A44-8136-68BBDEBD566D}"/>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提供「區塊範圍查詢」與「時間範圍查詢」功能</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並可</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針對交易發送方或接收方進行</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查詢</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於智能合約中實作</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Binary Search</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，提升查詢效率</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293556519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9C6A0D4C-D903-5E4D-97BE-6B33AD58EF2C}"/>
              </a:ext>
            </a:extLst>
          </p:cNvPr>
          <p:cNvPicPr>
            <a:picLocks noChangeAspect="1"/>
          </p:cNvPicPr>
          <p:nvPr/>
        </p:nvPicPr>
        <p:blipFill>
          <a:blip r:embed="rId4"/>
          <a:stretch>
            <a:fillRect/>
          </a:stretch>
        </p:blipFill>
        <p:spPr>
          <a:xfrm>
            <a:off x="0" y="34576"/>
            <a:ext cx="9144000" cy="5074348"/>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85E3923C-751A-1842-B780-60CB674445D5}"/>
              </a:ext>
            </a:extLst>
          </p:cNvPr>
          <p:cNvPicPr>
            <a:picLocks noChangeAspect="1"/>
          </p:cNvPicPr>
          <p:nvPr/>
        </p:nvPicPr>
        <p:blipFill>
          <a:blip r:embed="rId4"/>
          <a:stretch>
            <a:fillRect/>
          </a:stretch>
        </p:blipFill>
        <p:spPr>
          <a:xfrm>
            <a:off x="0" y="185876"/>
            <a:ext cx="9144000" cy="4771748"/>
          </a:xfrm>
          <a:prstGeom prst="rect">
            <a:avLst/>
          </a:prstGeom>
        </p:spPr>
      </p:pic>
    </p:spTree>
    <p:extLst>
      <p:ext uri="{BB962C8B-B14F-4D97-AF65-F5344CB8AC3E}">
        <p14:creationId xmlns:p14="http://schemas.microsoft.com/office/powerpoint/2010/main" val="22459469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1ED757B8-E3E2-F844-9FAE-AA7F46A712FE}"/>
              </a:ext>
            </a:extLst>
          </p:cNvPr>
          <p:cNvPicPr>
            <a:picLocks noChangeAspect="1"/>
          </p:cNvPicPr>
          <p:nvPr/>
        </p:nvPicPr>
        <p:blipFill>
          <a:blip r:embed="rId4"/>
          <a:stretch>
            <a:fillRect/>
          </a:stretch>
        </p:blipFill>
        <p:spPr>
          <a:xfrm>
            <a:off x="207528" y="0"/>
            <a:ext cx="4153439" cy="5143500"/>
          </a:xfrm>
          <a:prstGeom prst="rect">
            <a:avLst/>
          </a:prstGeom>
        </p:spPr>
      </p:pic>
      <p:pic>
        <p:nvPicPr>
          <p:cNvPr id="6" name="圖片 5">
            <a:extLst>
              <a:ext uri="{FF2B5EF4-FFF2-40B4-BE49-F238E27FC236}">
                <a16:creationId xmlns:a16="http://schemas.microsoft.com/office/drawing/2014/main" id="{459A7C3B-02C5-3042-96B1-EB5F2F09C755}"/>
              </a:ext>
            </a:extLst>
          </p:cNvPr>
          <p:cNvPicPr>
            <a:picLocks noChangeAspect="1"/>
          </p:cNvPicPr>
          <p:nvPr/>
        </p:nvPicPr>
        <p:blipFill>
          <a:blip r:embed="rId5"/>
          <a:stretch>
            <a:fillRect/>
          </a:stretch>
        </p:blipFill>
        <p:spPr>
          <a:xfrm>
            <a:off x="5052662" y="0"/>
            <a:ext cx="3779638" cy="5143500"/>
          </a:xfrm>
          <a:prstGeom prst="rect">
            <a:avLst/>
          </a:prstGeom>
        </p:spPr>
      </p:pic>
      <p:sp>
        <p:nvSpPr>
          <p:cNvPr id="9" name="矩形 8">
            <a:extLst>
              <a:ext uri="{FF2B5EF4-FFF2-40B4-BE49-F238E27FC236}">
                <a16:creationId xmlns:a16="http://schemas.microsoft.com/office/drawing/2014/main" id="{39FA185C-619E-8A4D-A6C3-31F36AB2DF74}"/>
              </a:ext>
            </a:extLst>
          </p:cNvPr>
          <p:cNvSpPr/>
          <p:nvPr/>
        </p:nvSpPr>
        <p:spPr>
          <a:xfrm>
            <a:off x="5301205" y="0"/>
            <a:ext cx="3275636" cy="10177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Tree>
    <p:extLst>
      <p:ext uri="{BB962C8B-B14F-4D97-AF65-F5344CB8AC3E}">
        <p14:creationId xmlns:p14="http://schemas.microsoft.com/office/powerpoint/2010/main" val="1086257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CFE5CE30-2BCA-7A47-B8D5-AE66766DCB81}"/>
              </a:ext>
            </a:extLst>
          </p:cNvPr>
          <p:cNvPicPr>
            <a:picLocks noChangeAspect="1"/>
          </p:cNvPicPr>
          <p:nvPr/>
        </p:nvPicPr>
        <p:blipFill>
          <a:blip r:embed="rId4"/>
          <a:stretch>
            <a:fillRect/>
          </a:stretch>
        </p:blipFill>
        <p:spPr>
          <a:xfrm>
            <a:off x="2697740" y="0"/>
            <a:ext cx="3748520" cy="5143500"/>
          </a:xfrm>
          <a:prstGeom prst="rect">
            <a:avLst/>
          </a:prstGeom>
        </p:spPr>
      </p:pic>
    </p:spTree>
    <p:extLst>
      <p:ext uri="{BB962C8B-B14F-4D97-AF65-F5344CB8AC3E}">
        <p14:creationId xmlns:p14="http://schemas.microsoft.com/office/powerpoint/2010/main" val="128559852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402E6E29-06F3-194A-B4B7-881256B2D240}"/>
              </a:ext>
            </a:extLst>
          </p:cNvPr>
          <p:cNvPicPr>
            <a:picLocks noChangeAspect="1"/>
          </p:cNvPicPr>
          <p:nvPr/>
        </p:nvPicPr>
        <p:blipFill>
          <a:blip r:embed="rId4"/>
          <a:stretch>
            <a:fillRect/>
          </a:stretch>
        </p:blipFill>
        <p:spPr>
          <a:xfrm>
            <a:off x="25224" y="0"/>
            <a:ext cx="9093552" cy="5143500"/>
          </a:xfrm>
          <a:prstGeom prst="rect">
            <a:avLst/>
          </a:prstGeom>
        </p:spPr>
      </p:pic>
    </p:spTree>
    <p:extLst>
      <p:ext uri="{BB962C8B-B14F-4D97-AF65-F5344CB8AC3E}">
        <p14:creationId xmlns:p14="http://schemas.microsoft.com/office/powerpoint/2010/main" val="112008364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F3505844-64D5-1342-8064-5C5B7B0331DD}"/>
              </a:ext>
            </a:extLst>
          </p:cNvPr>
          <p:cNvPicPr>
            <a:picLocks noChangeAspect="1"/>
          </p:cNvPicPr>
          <p:nvPr/>
        </p:nvPicPr>
        <p:blipFill>
          <a:blip r:embed="rId4"/>
          <a:stretch>
            <a:fillRect/>
          </a:stretch>
        </p:blipFill>
        <p:spPr>
          <a:xfrm>
            <a:off x="611960" y="0"/>
            <a:ext cx="7920080" cy="5143500"/>
          </a:xfrm>
          <a:prstGeom prst="rect">
            <a:avLst/>
          </a:prstGeom>
        </p:spPr>
      </p:pic>
    </p:spTree>
    <p:extLst>
      <p:ext uri="{BB962C8B-B14F-4D97-AF65-F5344CB8AC3E}">
        <p14:creationId xmlns:p14="http://schemas.microsoft.com/office/powerpoint/2010/main" val="314102037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3D5B25FC-329A-8D4D-9104-DE77E0689686}"/>
              </a:ext>
            </a:extLst>
          </p:cNvPr>
          <p:cNvPicPr>
            <a:picLocks noChangeAspect="1"/>
          </p:cNvPicPr>
          <p:nvPr/>
        </p:nvPicPr>
        <p:blipFill>
          <a:blip r:embed="rId4"/>
          <a:stretch>
            <a:fillRect/>
          </a:stretch>
        </p:blipFill>
        <p:spPr>
          <a:xfrm>
            <a:off x="735508" y="0"/>
            <a:ext cx="7672984" cy="5143500"/>
          </a:xfrm>
          <a:prstGeom prst="rect">
            <a:avLst/>
          </a:prstGeom>
        </p:spPr>
      </p:pic>
    </p:spTree>
    <p:extLst>
      <p:ext uri="{BB962C8B-B14F-4D97-AF65-F5344CB8AC3E}">
        <p14:creationId xmlns:p14="http://schemas.microsoft.com/office/powerpoint/2010/main" val="4783580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相關技術與文獻</a:t>
            </a:r>
            <a:r>
              <a:rPr lang="zh-TW" sz="3200" dirty="0">
                <a:latin typeface="標楷體" panose="03000509000000000000" pitchFamily="65" charset="-120"/>
                <a:ea typeface="標楷體" panose="03000509000000000000" pitchFamily="65" charset="-120"/>
              </a:rPr>
              <a:t>	</a:t>
            </a:r>
            <a:r>
              <a:rPr lang="zh-TW" dirty="0">
                <a:latin typeface="標楷體" panose="03000509000000000000" pitchFamily="65" charset="-120"/>
                <a:ea typeface="標楷體" panose="03000509000000000000" pitchFamily="65" charset="-120"/>
              </a:rPr>
              <a:t>	</a:t>
            </a:r>
            <a:endParaRPr dirty="0">
              <a:latin typeface="標楷體" panose="03000509000000000000" pitchFamily="65" charset="-120"/>
              <a:ea typeface="標楷體" panose="03000509000000000000" pitchFamily="65" charset="-120"/>
            </a:endParaRPr>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50000"/>
              </a:lnSpc>
            </a:pP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BigChainDB</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50000"/>
              </a:lnSpc>
            </a:pP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Ethereum</a:t>
            </a:r>
            <a:r>
              <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Query Language</a:t>
            </a:r>
          </a:p>
          <a:p>
            <a:pPr marL="285750" indent="-285750">
              <a:lnSpc>
                <a:spcPct val="150000"/>
              </a:lnSpc>
            </a:pP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Etherscan</a:t>
            </a:r>
            <a:endParaRPr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36228162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AC874F44-27E5-564E-A449-B123A0F9E319}"/>
              </a:ext>
            </a:extLst>
          </p:cNvPr>
          <p:cNvPicPr>
            <a:picLocks noChangeAspect="1"/>
          </p:cNvPicPr>
          <p:nvPr/>
        </p:nvPicPr>
        <p:blipFill>
          <a:blip r:embed="rId4"/>
          <a:stretch>
            <a:fillRect/>
          </a:stretch>
        </p:blipFill>
        <p:spPr>
          <a:xfrm>
            <a:off x="222542" y="0"/>
            <a:ext cx="8698915" cy="5143500"/>
          </a:xfrm>
          <a:prstGeom prst="rect">
            <a:avLst/>
          </a:prstGeom>
        </p:spPr>
      </p:pic>
    </p:spTree>
    <p:extLst>
      <p:ext uri="{BB962C8B-B14F-4D97-AF65-F5344CB8AC3E}">
        <p14:creationId xmlns:p14="http://schemas.microsoft.com/office/powerpoint/2010/main" val="250175743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D7E85F61-6C81-D647-850B-CDDC78719349}"/>
              </a:ext>
            </a:extLst>
          </p:cNvPr>
          <p:cNvPicPr>
            <a:picLocks noChangeAspect="1"/>
          </p:cNvPicPr>
          <p:nvPr/>
        </p:nvPicPr>
        <p:blipFill>
          <a:blip r:embed="rId4"/>
          <a:stretch>
            <a:fillRect/>
          </a:stretch>
        </p:blipFill>
        <p:spPr>
          <a:xfrm>
            <a:off x="0" y="516770"/>
            <a:ext cx="9144000" cy="4109960"/>
          </a:xfrm>
          <a:prstGeom prst="rect">
            <a:avLst/>
          </a:prstGeom>
        </p:spPr>
      </p:pic>
    </p:spTree>
    <p:extLst>
      <p:ext uri="{BB962C8B-B14F-4D97-AF65-F5344CB8AC3E}">
        <p14:creationId xmlns:p14="http://schemas.microsoft.com/office/powerpoint/2010/main" val="340353978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C08AD209-505B-7941-BF08-E7154767BEEE}"/>
              </a:ext>
            </a:extLst>
          </p:cNvPr>
          <p:cNvPicPr>
            <a:picLocks noChangeAspect="1"/>
          </p:cNvPicPr>
          <p:nvPr/>
        </p:nvPicPr>
        <p:blipFill>
          <a:blip r:embed="rId4"/>
          <a:stretch>
            <a:fillRect/>
          </a:stretch>
        </p:blipFill>
        <p:spPr>
          <a:xfrm>
            <a:off x="0" y="863889"/>
            <a:ext cx="9144000" cy="3415721"/>
          </a:xfrm>
          <a:prstGeom prst="rect">
            <a:avLst/>
          </a:prstGeom>
        </p:spPr>
      </p:pic>
    </p:spTree>
    <p:extLst>
      <p:ext uri="{BB962C8B-B14F-4D97-AF65-F5344CB8AC3E}">
        <p14:creationId xmlns:p14="http://schemas.microsoft.com/office/powerpoint/2010/main" val="204808965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78AC97A1-26CE-BB40-B28A-ECE377A7F0D3}"/>
              </a:ext>
            </a:extLst>
          </p:cNvPr>
          <p:cNvPicPr>
            <a:picLocks noChangeAspect="1"/>
          </p:cNvPicPr>
          <p:nvPr/>
        </p:nvPicPr>
        <p:blipFill>
          <a:blip r:embed="rId4"/>
          <a:stretch>
            <a:fillRect/>
          </a:stretch>
        </p:blipFill>
        <p:spPr>
          <a:xfrm>
            <a:off x="143979" y="0"/>
            <a:ext cx="8856042" cy="5143500"/>
          </a:xfrm>
          <a:prstGeom prst="rect">
            <a:avLst/>
          </a:prstGeom>
        </p:spPr>
      </p:pic>
    </p:spTree>
    <p:extLst>
      <p:ext uri="{BB962C8B-B14F-4D97-AF65-F5344CB8AC3E}">
        <p14:creationId xmlns:p14="http://schemas.microsoft.com/office/powerpoint/2010/main" val="148144287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5DC3A3EA-5622-6C40-84AE-F6FFB61F27FD}"/>
              </a:ext>
            </a:extLst>
          </p:cNvPr>
          <p:cNvPicPr>
            <a:picLocks noChangeAspect="1"/>
          </p:cNvPicPr>
          <p:nvPr/>
        </p:nvPicPr>
        <p:blipFill>
          <a:blip r:embed="rId4"/>
          <a:stretch>
            <a:fillRect/>
          </a:stretch>
        </p:blipFill>
        <p:spPr>
          <a:xfrm>
            <a:off x="0" y="709232"/>
            <a:ext cx="9144000" cy="3725036"/>
          </a:xfrm>
          <a:prstGeom prst="rect">
            <a:avLst/>
          </a:prstGeom>
        </p:spPr>
      </p:pic>
    </p:spTree>
    <p:extLst>
      <p:ext uri="{BB962C8B-B14F-4D97-AF65-F5344CB8AC3E}">
        <p14:creationId xmlns:p14="http://schemas.microsoft.com/office/powerpoint/2010/main" val="125554321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BF51FFAD-52A5-034C-ADAA-F673D313930F}"/>
              </a:ext>
            </a:extLst>
          </p:cNvPr>
          <p:cNvPicPr>
            <a:picLocks noChangeAspect="1"/>
          </p:cNvPicPr>
          <p:nvPr/>
        </p:nvPicPr>
        <p:blipFill>
          <a:blip r:embed="rId4"/>
          <a:stretch>
            <a:fillRect/>
          </a:stretch>
        </p:blipFill>
        <p:spPr>
          <a:xfrm>
            <a:off x="0" y="1266068"/>
            <a:ext cx="9144000" cy="2611364"/>
          </a:xfrm>
          <a:prstGeom prst="rect">
            <a:avLst/>
          </a:prstGeom>
        </p:spPr>
      </p:pic>
    </p:spTree>
    <p:extLst>
      <p:ext uri="{BB962C8B-B14F-4D97-AF65-F5344CB8AC3E}">
        <p14:creationId xmlns:p14="http://schemas.microsoft.com/office/powerpoint/2010/main" val="230585276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TW" altLang="en-US" sz="3200" dirty="0">
                <a:latin typeface="標楷體" panose="03000509000000000000" pitchFamily="65" charset="-120"/>
                <a:ea typeface="標楷體" panose="03000509000000000000" pitchFamily="65" charset="-120"/>
              </a:rPr>
              <a:t>實作中遭遇的難題</a:t>
            </a:r>
            <a:endParaRPr sz="3200" dirty="0">
              <a:latin typeface="標楷體" panose="03000509000000000000" pitchFamily="65" charset="-120"/>
              <a:ea typeface="標楷體" panose="03000509000000000000" pitchFamily="65" charset="-120"/>
            </a:endParaRPr>
          </a:p>
        </p:txBody>
      </p:sp>
      <p:pic>
        <p:nvPicPr>
          <p:cNvPr id="653" name="Google Shape;653;p81"/>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6" name="Google Shape;94;p17">
            <a:extLst>
              <a:ext uri="{FF2B5EF4-FFF2-40B4-BE49-F238E27FC236}">
                <a16:creationId xmlns:a16="http://schemas.microsoft.com/office/drawing/2014/main" id="{E0ED7B02-07AD-DF4F-AEBC-5EF6F4B0E339}"/>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200000"/>
              </a:lnSpc>
            </a:pP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Etherscan</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API</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使用次數限制影響溯源效率</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Ethereum Bridge</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處理</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Oraclize</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的速度影響溯源效率</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Solidity</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無提供</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Json</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資料型態之處理方法</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8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3200" dirty="0">
                <a:latin typeface="標楷體" panose="03000509000000000000" pitchFamily="65" charset="-120"/>
                <a:ea typeface="標楷體" panose="03000509000000000000" pitchFamily="65" charset="-120"/>
              </a:rPr>
              <a:t>未來方向建議</a:t>
            </a:r>
            <a:endParaRPr sz="3200" dirty="0">
              <a:latin typeface="標楷體" panose="03000509000000000000" pitchFamily="65" charset="-120"/>
              <a:ea typeface="標楷體" panose="03000509000000000000" pitchFamily="65" charset="-120"/>
            </a:endParaRPr>
          </a:p>
        </p:txBody>
      </p:sp>
      <p:sp>
        <p:nvSpPr>
          <p:cNvPr id="667" name="Google Shape;667;p8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TW" sz="2400" dirty="0">
                <a:solidFill>
                  <a:schemeClr val="dk1"/>
                </a:solidFill>
                <a:latin typeface="標楷體" panose="03000509000000000000" pitchFamily="65" charset="-120"/>
                <a:ea typeface="標楷體" panose="03000509000000000000" pitchFamily="65" charset="-120"/>
              </a:rPr>
              <a:t>(1)</a:t>
            </a:r>
            <a:r>
              <a:rPr lang="zh-TW" altLang="en-US" sz="2400" dirty="0">
                <a:solidFill>
                  <a:schemeClr val="dk1"/>
                </a:solidFill>
                <a:latin typeface="標楷體" panose="03000509000000000000" pitchFamily="65" charset="-120"/>
                <a:ea typeface="標楷體" panose="03000509000000000000" pitchFamily="65" charset="-120"/>
              </a:rPr>
              <a:t>數位貨幣流向追蹤：透過</a:t>
            </a:r>
            <a:r>
              <a:rPr lang="zh-TW" altLang="en-US" sz="2400" dirty="0">
                <a:solidFill>
                  <a:srgbClr val="FF0000"/>
                </a:solidFill>
                <a:latin typeface="標楷體" panose="03000509000000000000" pitchFamily="65" charset="-120"/>
                <a:ea typeface="標楷體" panose="03000509000000000000" pitchFamily="65" charset="-120"/>
              </a:rPr>
              <a:t>資料分析與追查</a:t>
            </a:r>
            <a:r>
              <a:rPr lang="zh-TW" altLang="en-US" sz="2400" dirty="0">
                <a:solidFill>
                  <a:schemeClr val="dk1"/>
                </a:solidFill>
                <a:latin typeface="標楷體" panose="03000509000000000000" pitchFamily="65" charset="-120"/>
                <a:ea typeface="標楷體" panose="03000509000000000000" pitchFamily="65" charset="-120"/>
              </a:rPr>
              <a:t>，評估各個錢包地址是否存有洗錢之動機等</a:t>
            </a:r>
            <a:endParaRPr sz="2400" dirty="0">
              <a:solidFill>
                <a:schemeClr val="dk1"/>
              </a:solidFill>
              <a:latin typeface="標楷體" panose="03000509000000000000" pitchFamily="65" charset="-120"/>
              <a:ea typeface="標楷體" panose="03000509000000000000" pitchFamily="65" charset="-120"/>
            </a:endParaRPr>
          </a:p>
          <a:p>
            <a:pPr marL="0" lvl="0" indent="0" algn="l" rtl="0">
              <a:spcBef>
                <a:spcPts val="1600"/>
              </a:spcBef>
              <a:spcAft>
                <a:spcPts val="0"/>
              </a:spcAft>
              <a:buClr>
                <a:schemeClr val="dk1"/>
              </a:buClr>
              <a:buSzPts val="1100"/>
              <a:buFont typeface="Arial"/>
              <a:buNone/>
            </a:pPr>
            <a:r>
              <a:rPr lang="zh-TW" sz="2400" dirty="0">
                <a:solidFill>
                  <a:schemeClr val="dk1"/>
                </a:solidFill>
                <a:latin typeface="標楷體" panose="03000509000000000000" pitchFamily="65" charset="-120"/>
                <a:ea typeface="標楷體" panose="03000509000000000000" pitchFamily="65" charset="-120"/>
              </a:rPr>
              <a:t>(2)</a:t>
            </a:r>
            <a:r>
              <a:rPr lang="zh-TW" altLang="en-US" sz="2400" dirty="0">
                <a:solidFill>
                  <a:schemeClr val="dk1"/>
                </a:solidFill>
                <a:latin typeface="標楷體" panose="03000509000000000000" pitchFamily="65" charset="-120"/>
                <a:ea typeface="標楷體" panose="03000509000000000000" pitchFamily="65" charset="-120"/>
              </a:rPr>
              <a:t>納入監理機制：於每一種數位貨幣之智能合約中加入一</a:t>
            </a:r>
            <a:r>
              <a:rPr lang="zh-TW" altLang="en-US" sz="2400" dirty="0">
                <a:solidFill>
                  <a:srgbClr val="FF0000"/>
                </a:solidFill>
                <a:latin typeface="標楷體" panose="03000509000000000000" pitchFamily="65" charset="-120"/>
                <a:ea typeface="標楷體" panose="03000509000000000000" pitchFamily="65" charset="-120"/>
              </a:rPr>
              <a:t>監理者角色</a:t>
            </a:r>
            <a:r>
              <a:rPr lang="zh-TW" altLang="en-US" sz="2400" dirty="0">
                <a:solidFill>
                  <a:schemeClr val="dk1"/>
                </a:solidFill>
                <a:latin typeface="標楷體" panose="03000509000000000000" pitchFamily="65" charset="-120"/>
                <a:ea typeface="標楷體" panose="03000509000000000000" pitchFamily="65" charset="-120"/>
              </a:rPr>
              <a:t>，並監聽該數位貨幣之所有交易內容；或是所有交易街需經由監理者認可才可發送，藉此達到監管與治理的效果</a:t>
            </a:r>
            <a:endParaRPr sz="2400" dirty="0">
              <a:solidFill>
                <a:schemeClr val="dk1"/>
              </a:solidFill>
              <a:latin typeface="標楷體" panose="03000509000000000000" pitchFamily="65" charset="-120"/>
              <a:ea typeface="標楷體" panose="03000509000000000000" pitchFamily="65" charset="-120"/>
            </a:endParaRPr>
          </a:p>
          <a:p>
            <a:pPr marL="0" lvl="0" indent="0" algn="l" rtl="0">
              <a:spcBef>
                <a:spcPts val="1600"/>
              </a:spcBef>
              <a:spcAft>
                <a:spcPts val="0"/>
              </a:spcAft>
              <a:buClr>
                <a:schemeClr val="dk1"/>
              </a:buClr>
              <a:buSzPts val="1100"/>
              <a:buFont typeface="Arial"/>
              <a:buNone/>
            </a:pPr>
            <a:r>
              <a:rPr lang="zh-TW" sz="2400" dirty="0">
                <a:solidFill>
                  <a:schemeClr val="dk1"/>
                </a:solidFill>
                <a:latin typeface="標楷體" panose="03000509000000000000" pitchFamily="65" charset="-120"/>
                <a:ea typeface="標楷體" panose="03000509000000000000" pitchFamily="65" charset="-120"/>
              </a:rPr>
              <a:t> </a:t>
            </a:r>
            <a:endParaRPr sz="2400" dirty="0">
              <a:solidFill>
                <a:schemeClr val="dk1"/>
              </a:solidFill>
              <a:latin typeface="標楷體" panose="03000509000000000000" pitchFamily="65" charset="-120"/>
              <a:ea typeface="標楷體" panose="03000509000000000000" pitchFamily="65" charset="-120"/>
            </a:endParaRPr>
          </a:p>
          <a:p>
            <a:pPr marL="0" lvl="0" indent="0" algn="l" rtl="0">
              <a:spcBef>
                <a:spcPts val="1600"/>
              </a:spcBef>
              <a:spcAft>
                <a:spcPts val="0"/>
              </a:spcAft>
              <a:buClr>
                <a:schemeClr val="dk1"/>
              </a:buClr>
              <a:buSzPts val="1100"/>
              <a:buFont typeface="Arial"/>
              <a:buNone/>
            </a:pPr>
            <a:endParaRPr sz="2400" dirty="0">
              <a:solidFill>
                <a:schemeClr val="dk1"/>
              </a:solidFill>
              <a:latin typeface="標楷體" panose="03000509000000000000" pitchFamily="65" charset="-120"/>
              <a:ea typeface="標楷體" panose="03000509000000000000" pitchFamily="65" charset="-120"/>
            </a:endParaRPr>
          </a:p>
          <a:p>
            <a:pPr marL="0" lvl="0" indent="0" algn="l" rtl="0">
              <a:spcBef>
                <a:spcPts val="1600"/>
              </a:spcBef>
              <a:spcAft>
                <a:spcPts val="1600"/>
              </a:spcAft>
              <a:buNone/>
            </a:pPr>
            <a:endParaRPr sz="2400" dirty="0">
              <a:latin typeface="標楷體" panose="03000509000000000000" pitchFamily="65" charset="-120"/>
              <a:ea typeface="標楷體" panose="03000509000000000000" pitchFamily="65" charset="-120"/>
            </a:endParaRPr>
          </a:p>
        </p:txBody>
      </p:sp>
      <p:pic>
        <p:nvPicPr>
          <p:cNvPr id="668" name="Google Shape;668;p83"/>
          <p:cNvPicPr preferRelativeResize="0"/>
          <p:nvPr/>
        </p:nvPicPr>
        <p:blipFill>
          <a:blip r:embed="rId3">
            <a:alphaModFix/>
          </a:blip>
          <a:stretch>
            <a:fillRect/>
          </a:stretch>
        </p:blipFill>
        <p:spPr>
          <a:xfrm>
            <a:off x="8226279" y="0"/>
            <a:ext cx="917724" cy="897849"/>
          </a:xfrm>
          <a:prstGeom prst="rect">
            <a:avLst/>
          </a:prstGeom>
          <a:noFill/>
          <a:ln>
            <a:noFill/>
          </a:ln>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8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US" sz="3200" dirty="0" err="1">
                <a:latin typeface="標楷體" panose="03000509000000000000" pitchFamily="65" charset="-120"/>
                <a:ea typeface="標楷體" panose="03000509000000000000" pitchFamily="65" charset="-120"/>
              </a:rPr>
              <a:t>感謝聆聽</a:t>
            </a:r>
            <a:endParaRPr sz="3200" dirty="0"/>
          </a:p>
        </p:txBody>
      </p:sp>
      <p:pic>
        <p:nvPicPr>
          <p:cNvPr id="675" name="Google Shape;675;p84"/>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61E67F33-285A-6F40-94E4-157A36DC32E5}"/>
              </a:ext>
            </a:extLst>
          </p:cNvPr>
          <p:cNvPicPr>
            <a:picLocks noChangeAspect="1"/>
          </p:cNvPicPr>
          <p:nvPr/>
        </p:nvPicPr>
        <p:blipFill>
          <a:blip r:embed="rId4"/>
          <a:stretch>
            <a:fillRect/>
          </a:stretch>
        </p:blipFill>
        <p:spPr>
          <a:xfrm>
            <a:off x="458860" y="1888491"/>
            <a:ext cx="8226279" cy="2399782"/>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sz="3200" dirty="0" err="1">
                <a:latin typeface="Times New Roman" panose="02020603050405020304" pitchFamily="18" charset="0"/>
                <a:ea typeface="標楷體" panose="03000509000000000000" pitchFamily="65" charset="-120"/>
                <a:cs typeface="Times New Roman" panose="02020603050405020304" pitchFamily="18" charset="0"/>
              </a:rPr>
              <a:t>BigChainDB</a:t>
            </a:r>
            <a:endParaRPr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去中心化資料庫</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保有區塊鏈特性：不可改變性、數字資產的建立和移動</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支援</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NoSQL</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查詢語言</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無法取得數位貨幣之實際交易數量</a:t>
            </a:r>
            <a:endParaRPr lang="en-US" altLang="zh-TW"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50000"/>
              </a:lnSpc>
            </a:pPr>
            <a:endParaRPr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2" name="圖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40409" y="2810107"/>
            <a:ext cx="3779747" cy="2333393"/>
          </a:xfrm>
          <a:prstGeom prst="rect">
            <a:avLst/>
          </a:prstGeom>
        </p:spPr>
      </p:pic>
    </p:spTree>
    <p:extLst>
      <p:ext uri="{BB962C8B-B14F-4D97-AF65-F5344CB8AC3E}">
        <p14:creationId xmlns:p14="http://schemas.microsoft.com/office/powerpoint/2010/main" val="26771582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Times New Roman" panose="02020603050405020304" pitchFamily="18" charset="0"/>
                <a:ea typeface="標楷體" panose="03000509000000000000" pitchFamily="65" charset="-120"/>
                <a:cs typeface="Times New Roman" panose="02020603050405020304" pitchFamily="18" charset="0"/>
              </a:rPr>
              <a:t>Ethereum</a:t>
            </a:r>
            <a:r>
              <a:rPr lang="en-US" sz="3200" dirty="0">
                <a:latin typeface="Times New Roman" panose="02020603050405020304" pitchFamily="18" charset="0"/>
                <a:ea typeface="標楷體" panose="03000509000000000000" pitchFamily="65" charset="-120"/>
                <a:cs typeface="Times New Roman" panose="02020603050405020304" pitchFamily="18" charset="0"/>
              </a:rPr>
              <a:t> Query Language</a:t>
            </a:r>
            <a:endParaRPr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將區塊鏈上之信息儲存至本地資料庫</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實作</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SQL</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相似之查詢語言：檢索區塊鏈中的信息</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無法獲取智能合約內部資訊</a:t>
            </a:r>
            <a:endParaRPr lang="en-US" altLang="zh-TW"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50000"/>
              </a:lnSpc>
            </a:pPr>
            <a:endParaRPr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6" name="圖片 5"/>
          <p:cNvPicPr/>
          <p:nvPr/>
        </p:nvPicPr>
        <p:blipFill>
          <a:blip r:embed="rId4">
            <a:extLst>
              <a:ext uri="{28A0092B-C50C-407E-A947-70E740481C1C}">
                <a14:useLocalDpi xmlns:a14="http://schemas.microsoft.com/office/drawing/2010/main" val="0"/>
              </a:ext>
            </a:extLst>
          </a:blip>
          <a:srcRect/>
          <a:stretch>
            <a:fillRect/>
          </a:stretch>
        </p:blipFill>
        <p:spPr bwMode="auto">
          <a:xfrm>
            <a:off x="1521439" y="2536358"/>
            <a:ext cx="6101121" cy="2475967"/>
          </a:xfrm>
          <a:prstGeom prst="rect">
            <a:avLst/>
          </a:prstGeom>
          <a:noFill/>
          <a:ln>
            <a:noFill/>
          </a:ln>
        </p:spPr>
      </p:pic>
    </p:spTree>
    <p:extLst>
      <p:ext uri="{BB962C8B-B14F-4D97-AF65-F5344CB8AC3E}">
        <p14:creationId xmlns:p14="http://schemas.microsoft.com/office/powerpoint/2010/main" val="2437310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Times New Roman" panose="02020603050405020304" pitchFamily="18" charset="0"/>
                <a:ea typeface="標楷體" panose="03000509000000000000" pitchFamily="65" charset="-120"/>
                <a:cs typeface="Times New Roman" panose="02020603050405020304" pitchFamily="18" charset="0"/>
              </a:rPr>
              <a:t>Etherscan</a:t>
            </a:r>
            <a:endParaRPr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50000"/>
              </a:lnSpc>
            </a:pP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Ethereum</a:t>
            </a:r>
            <a:r>
              <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Block Explorer</a:t>
            </a:r>
          </a:p>
          <a:p>
            <a:pPr marL="285750" indent="-285750">
              <a:lnSpc>
                <a:spcPct val="15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可察看數位貨幣交易內容</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交易</a:t>
            </a:r>
            <a:r>
              <a:rPr lang="zh-TW" altLang="en-US" sz="2400" dirty="0" smtClean="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雙方</a:t>
            </a:r>
            <a:r>
              <a:rPr lang="zh-TW" altLang="en-US" sz="2400" dirty="0" smtClean="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位</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址</a:t>
            </a:r>
            <a:r>
              <a:rPr lang="zh-TW" altLang="en-US" sz="2400" dirty="0" smtClean="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、時間和數量</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等</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t>
            </a:r>
          </a:p>
          <a:p>
            <a:pPr marL="285750" indent="-285750">
              <a:lnSpc>
                <a:spcPct val="15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提供統計圖表和數據，分析供應量增長、貨幣價格漲幅等</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50000"/>
              </a:lnSpc>
            </a:pPr>
            <a:r>
              <a:rPr lang="zh-TW" altLang="en-US" sz="2400" dirty="0" smtClean="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暫無提供</a:t>
            </a:r>
            <a:r>
              <a:rPr lang="zh-TW" altLang="en-US"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範圍搜索功能</a:t>
            </a:r>
            <a:r>
              <a:rPr lang="en-US" altLang="zh-TW"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區塊範圍、時間</a:t>
            </a:r>
            <a:r>
              <a:rPr lang="zh-TW" altLang="en-US" sz="2400" dirty="0" smtClean="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範圍</a:t>
            </a:r>
            <a:r>
              <a:rPr lang="zh-TW" altLang="en-US" sz="2400" dirty="0" smtClean="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等</a:t>
            </a:r>
            <a:r>
              <a:rPr lang="zh-TW" altLang="en-US"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功能</a:t>
            </a:r>
            <a:r>
              <a:rPr lang="en-US" altLang="zh-TW" sz="2400" dirty="0" smtClean="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a:t>
            </a:r>
            <a:endParaRPr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11959341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標楷體" panose="03000509000000000000" pitchFamily="65" charset="-120"/>
                <a:ea typeface="標楷體" panose="03000509000000000000" pitchFamily="65" charset="-120"/>
              </a:rPr>
              <a:t>系統</a:t>
            </a:r>
            <a:r>
              <a:rPr lang="zh-TW" altLang="en-US" sz="3200" dirty="0">
                <a:latin typeface="標楷體" panose="03000509000000000000" pitchFamily="65" charset="-120"/>
                <a:ea typeface="標楷體" panose="03000509000000000000" pitchFamily="65" charset="-120"/>
              </a:rPr>
              <a:t>設計</a:t>
            </a:r>
            <a:endParaRPr sz="3200" dirty="0">
              <a:latin typeface="標楷體" panose="03000509000000000000" pitchFamily="65" charset="-120"/>
              <a:ea typeface="標楷體" panose="03000509000000000000" pitchFamily="65" charset="-12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5"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儲存數位貨幣交易紀錄於區塊鏈中</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Private </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Blockchain</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p>
          <a:p>
            <a:pPr marL="285750" indent="-285750">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智能合約開發</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285750" indent="-285750">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利用跨鏈技術</a:t>
            </a:r>
            <a:r>
              <a:rPr lang="zh-TW" altLang="en-US" sz="2400" dirty="0" smtClean="0">
                <a:solidFill>
                  <a:schemeClr val="tx1"/>
                </a:solidFill>
                <a:latin typeface="標楷體" panose="03000509000000000000" pitchFamily="65" charset="-120"/>
                <a:ea typeface="標楷體" panose="03000509000000000000" pitchFamily="65" charset="-120"/>
                <a:cs typeface="Times New Roman" panose="02020603050405020304" pitchFamily="18" charset="0"/>
              </a:rPr>
              <a:t>存取</a:t>
            </a:r>
            <a:r>
              <a:rPr lang="zh-TW" altLang="en-US" sz="2400" dirty="0" smtClean="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兩不同區塊</a:t>
            </a:r>
            <a:r>
              <a:rPr lang="zh-TW" altLang="en-US" sz="2400" dirty="0" smtClean="0">
                <a:solidFill>
                  <a:schemeClr val="tx1"/>
                </a:solidFill>
                <a:latin typeface="標楷體" panose="03000509000000000000" pitchFamily="65" charset="-120"/>
                <a:ea typeface="標楷體" panose="03000509000000000000" pitchFamily="65" charset="-120"/>
                <a:cs typeface="Times New Roman" panose="02020603050405020304" pitchFamily="18" charset="0"/>
              </a:rPr>
              <a:t>鏈上的資訊</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285750" indent="-285750">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提供「區塊範圍」與「時間範圍」的搜索功能</a:t>
            </a: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29629430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3200" dirty="0">
                <a:latin typeface="標楷體" panose="03000509000000000000" pitchFamily="65" charset="-120"/>
                <a:ea typeface="標楷體" panose="03000509000000000000" pitchFamily="65" charset="-120"/>
              </a:rPr>
              <a:t>技術背景</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buFont typeface="Arial"/>
              <a:buAutoNum type="arabicPeriod"/>
            </a:pPr>
            <a:r>
              <a:rPr lang="zh-TW" sz="2400" dirty="0">
                <a:solidFill>
                  <a:schemeClr val="tx1"/>
                </a:solidFill>
                <a:latin typeface="標楷體" panose="03000509000000000000" pitchFamily="65" charset="-120"/>
                <a:ea typeface="標楷體" panose="03000509000000000000" pitchFamily="65" charset="-120"/>
              </a:rPr>
              <a:t>區塊鏈</a:t>
            </a:r>
            <a:r>
              <a:rPr lang="zh-TW" altLang="en-US" sz="2400" dirty="0">
                <a:solidFill>
                  <a:schemeClr val="tx1"/>
                </a:solidFill>
                <a:latin typeface="標楷體" panose="03000509000000000000" pitchFamily="65" charset="-120"/>
                <a:ea typeface="標楷體" panose="03000509000000000000" pitchFamily="65" charset="-120"/>
              </a:rPr>
              <a:t>：許多節點共同維護的帳本</a:t>
            </a:r>
            <a:endParaRPr lang="en-US" altLang="zh-TW" sz="2400" dirty="0">
              <a:solidFill>
                <a:schemeClr val="tx1"/>
              </a:solidFill>
              <a:latin typeface="標楷體" panose="03000509000000000000" pitchFamily="65" charset="-120"/>
              <a:ea typeface="標楷體" panose="03000509000000000000" pitchFamily="65" charset="-120"/>
            </a:endParaRPr>
          </a:p>
          <a:p>
            <a:pPr>
              <a:lnSpc>
                <a:spcPct val="150000"/>
              </a:lnSpc>
              <a:buFont typeface="Arial"/>
              <a:buAutoNum type="arabicPeriod"/>
            </a:pPr>
            <a:r>
              <a:rPr lang="zh-TW" sz="2400" dirty="0">
                <a:solidFill>
                  <a:schemeClr val="tx1"/>
                </a:solidFill>
                <a:latin typeface="標楷體" panose="03000509000000000000" pitchFamily="65" charset="-120"/>
                <a:ea typeface="標楷體" panose="03000509000000000000" pitchFamily="65" charset="-120"/>
              </a:rPr>
              <a:t>智能合約</a:t>
            </a:r>
            <a:r>
              <a:rPr lang="zh-TW" altLang="en-US" sz="2400" dirty="0">
                <a:solidFill>
                  <a:schemeClr val="tx1"/>
                </a:solidFill>
                <a:latin typeface="標楷體" panose="03000509000000000000" pitchFamily="65" charset="-120"/>
                <a:ea typeface="標楷體" panose="03000509000000000000" pitchFamily="65" charset="-120"/>
              </a:rPr>
              <a:t>：執行在區塊鏈上的程式碼</a:t>
            </a:r>
            <a:endParaRPr sz="2400" dirty="0">
              <a:solidFill>
                <a:schemeClr val="tx1"/>
              </a:solidFill>
              <a:latin typeface="標楷體" panose="03000509000000000000" pitchFamily="65" charset="-120"/>
              <a:ea typeface="標楷體" panose="03000509000000000000" pitchFamily="65" charset="-120"/>
            </a:endParaRPr>
          </a:p>
          <a:p>
            <a:pPr marL="457200" lvl="0" indent="-342900" algn="l" rtl="0">
              <a:lnSpc>
                <a:spcPct val="150000"/>
              </a:lnSpc>
              <a:spcBef>
                <a:spcPts val="0"/>
              </a:spcBef>
              <a:spcAft>
                <a:spcPts val="0"/>
              </a:spcAft>
              <a:buSzPts val="1800"/>
              <a:buAutoNum type="arabicPeriod"/>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跨鏈技術 </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 </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Oraclize</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服務</a:t>
            </a: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區塊鏈</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公眾的電子記帳資料庫</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公有鏈、私有鏈與聯盟鏈</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挖礦</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114300" indent="0">
              <a:lnSpc>
                <a:spcPct val="150000"/>
              </a:lnSpc>
              <a:buNone/>
            </a:pP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buFont typeface="Arial"/>
              <a:buAutoNum type="arabicPeriod"/>
            </a:pP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226193745"/>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12687</TotalTime>
  <Words>2661</Words>
  <Application>Microsoft Office PowerPoint</Application>
  <PresentationFormat>如螢幕大小 (16:9)</PresentationFormat>
  <Paragraphs>172</Paragraphs>
  <Slides>38</Slides>
  <Notes>38</Notes>
  <HiddenSlides>1</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38</vt:i4>
      </vt:variant>
    </vt:vector>
  </HeadingPairs>
  <TitlesOfParts>
    <vt:vector size="46" baseType="lpstr">
      <vt:lpstr>DengXian</vt:lpstr>
      <vt:lpstr>Microsoft JhengHei</vt:lpstr>
      <vt:lpstr>新細明體</vt:lpstr>
      <vt:lpstr>標楷體</vt:lpstr>
      <vt:lpstr>Arial</vt:lpstr>
      <vt:lpstr>Times New Roman</vt:lpstr>
      <vt:lpstr>Wingdings</vt:lpstr>
      <vt:lpstr>Simple Light</vt:lpstr>
      <vt:lpstr>去中心化數位貨幣交易記錄與查詢服務：設計與以太坊實作 A Decentralized Digital Currency Tracing Service: Design and Implementation on Ethereum</vt:lpstr>
      <vt:lpstr>背景動機  </vt:lpstr>
      <vt:lpstr>相關技術與文獻  </vt:lpstr>
      <vt:lpstr>BigChainDB</vt:lpstr>
      <vt:lpstr>Ethereum Query Language</vt:lpstr>
      <vt:lpstr>Etherscan</vt:lpstr>
      <vt:lpstr>系統設計</vt:lpstr>
      <vt:lpstr>技術背景</vt:lpstr>
      <vt:lpstr>區塊鏈</vt:lpstr>
      <vt:lpstr>區塊鏈</vt:lpstr>
      <vt:lpstr>區塊鏈</vt:lpstr>
      <vt:lpstr>區塊鏈</vt:lpstr>
      <vt:lpstr>智能合約</vt:lpstr>
      <vt:lpstr>跨鏈技術</vt:lpstr>
      <vt:lpstr>跨鏈技術</vt:lpstr>
      <vt:lpstr>系統實作</vt:lpstr>
      <vt:lpstr>PowerPoint 簡報</vt:lpstr>
      <vt:lpstr>PowerPoint 簡報</vt:lpstr>
      <vt:lpstr>網頁架構圖</vt:lpstr>
      <vt:lpstr>智能合約與Oraclize(Provable)服務</vt:lpstr>
      <vt:lpstr>交易內容處理方法(Solidity)</vt:lpstr>
      <vt:lpstr>「區塊範圍」與「時間範圍」查詢功能</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實作中遭遇的難題</vt:lpstr>
      <vt:lpstr>未來方向建議</vt:lpstr>
      <vt:lpstr>感謝聆聽</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區塊鏈跨鏈互操作性研究: 以 R3 Corda 與以太坊為例 Cross-Chain Interoperability Study: The Case of R3 Corda and Ethereum</dc:title>
  <dc:creator>wufx</dc:creator>
  <cp:lastModifiedBy>Windows 使用者</cp:lastModifiedBy>
  <cp:revision>265</cp:revision>
  <dcterms:modified xsi:type="dcterms:W3CDTF">2020-10-29T03:44:44Z</dcterms:modified>
</cp:coreProperties>
</file>